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vnd.openxmlformats-officedocument.vmlDrawing" Extension="vml"/>
  <Default ContentType="application/xml" Extension="xml"/>
  <Default ContentType="image/png" Extension="png"/>
  <Default ContentType="application/vnd.ms-excel" Extension="xls"/>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excel" PartName="/ppt/embeddings/Microsoft_Excel_Sheet1.xls"/>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7" roundtripDataSignature="AMtx7mgGYadyB2ocFmTRPmW0Acvg/9XK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D"/>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b115d48aec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1b115d48ae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b42d9693fa_1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1b42d9693fa_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b42d9693fa_1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b42d9693fa_1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42d9693fa_1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1b42d9693fa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a4b6dcf265cea45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1a4b6dcf265cea45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a4b6dcf265cea45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a4b6dcf265cea45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4b6dcf265cea45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1a4b6dcf265cea45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a4b6dcf265cea45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1a4b6dcf265cea45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85bdffe41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b85bdffe41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b85bdffe41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b85bdffe4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b85bdffe41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b85bdffe41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b85bdffe41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1b85bdffe41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b85bdffe41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1b85bdffe41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b85bdffe41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1b85bdffe41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b86ef6a56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1b86ef6a56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b86ef6a561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1b86ef6a561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b86ef6a561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1b86ef6a56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b86ef6a561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g1b86ef6a561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b8924d83fe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1b8924d83f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a4b6dcf265cea45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1a4b6dcf265cea45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b85bdffe4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1b85bdffe4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b85bdffe41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1b85bdffe4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b85bdffe41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1b85bdffe4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b74a43202e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1b74a43202e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b74a43202e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b74a43202e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b115d48aec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1b115d48ae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b42d9693f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1b42d9693f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b42d9693f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1b42d9693f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42d9693fa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1b42d9693fa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42d9693fa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1b42d9693fa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42d9693fa_1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1b42d9693fa_1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4"/>
          <p:cNvSpPr txBox="1"/>
          <p:nvPr>
            <p:ph idx="12" type="sldNum"/>
          </p:nvPr>
        </p:nvSpPr>
        <p:spPr>
          <a:xfrm>
            <a:off x="9074943"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24"/>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3F3F3F"/>
              </a:buClr>
              <a:buSzPts val="3200"/>
              <a:buFont typeface="Arial"/>
              <a:buNone/>
              <a:defRPr sz="3200">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4"/>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3F3F3F"/>
              </a:buClr>
              <a:buSzPts val="2800"/>
              <a:buChar char="•"/>
              <a:defRPr sz="2800">
                <a:solidFill>
                  <a:srgbClr val="3F3F3F"/>
                </a:solidFill>
                <a:latin typeface="Arial"/>
                <a:ea typeface="Arial"/>
                <a:cs typeface="Arial"/>
                <a:sym typeface="Arial"/>
              </a:defRPr>
            </a:lvl1pPr>
            <a:lvl2pPr indent="-381000" lvl="1" marL="914400" algn="l">
              <a:lnSpc>
                <a:spcPct val="90000"/>
              </a:lnSpc>
              <a:spcBef>
                <a:spcPts val="500"/>
              </a:spcBef>
              <a:spcAft>
                <a:spcPts val="0"/>
              </a:spcAft>
              <a:buClr>
                <a:srgbClr val="3F3F3F"/>
              </a:buClr>
              <a:buSzPts val="2400"/>
              <a:buChar char="•"/>
              <a:defRPr sz="2400">
                <a:solidFill>
                  <a:srgbClr val="3F3F3F"/>
                </a:solidFill>
                <a:latin typeface="Arial"/>
                <a:ea typeface="Arial"/>
                <a:cs typeface="Arial"/>
                <a:sym typeface="Arial"/>
              </a:defRPr>
            </a:lvl2pPr>
            <a:lvl3pPr indent="-355600" lvl="2" marL="1371600" algn="l">
              <a:lnSpc>
                <a:spcPct val="90000"/>
              </a:lnSpc>
              <a:spcBef>
                <a:spcPts val="500"/>
              </a:spcBef>
              <a:spcAft>
                <a:spcPts val="0"/>
              </a:spcAft>
              <a:buClr>
                <a:srgbClr val="3F3F3F"/>
              </a:buClr>
              <a:buSzPts val="2000"/>
              <a:buChar char="•"/>
              <a:defRPr sz="2000">
                <a:solidFill>
                  <a:srgbClr val="3F3F3F"/>
                </a:solidFill>
                <a:latin typeface="Arial"/>
                <a:ea typeface="Arial"/>
                <a:cs typeface="Arial"/>
                <a:sym typeface="Arial"/>
              </a:defRPr>
            </a:lvl3pPr>
            <a:lvl4pPr indent="-342900" lvl="3" marL="1828800" algn="l">
              <a:lnSpc>
                <a:spcPct val="90000"/>
              </a:lnSpc>
              <a:spcBef>
                <a:spcPts val="500"/>
              </a:spcBef>
              <a:spcAft>
                <a:spcPts val="0"/>
              </a:spcAft>
              <a:buClr>
                <a:srgbClr val="3F3F3F"/>
              </a:buClr>
              <a:buSzPts val="1800"/>
              <a:buChar char="•"/>
              <a:defRPr sz="1800">
                <a:solidFill>
                  <a:srgbClr val="3F3F3F"/>
                </a:solidFill>
                <a:latin typeface="Arial"/>
                <a:ea typeface="Arial"/>
                <a:cs typeface="Arial"/>
                <a:sym typeface="Arial"/>
              </a:defRPr>
            </a:lvl4pPr>
            <a:lvl5pPr indent="-342900" lvl="4" marL="2286000" algn="l">
              <a:lnSpc>
                <a:spcPct val="90000"/>
              </a:lnSpc>
              <a:spcBef>
                <a:spcPts val="500"/>
              </a:spcBef>
              <a:spcAft>
                <a:spcPts val="0"/>
              </a:spcAft>
              <a:buClr>
                <a:srgbClr val="3F3F3F"/>
              </a:buClr>
              <a:buSzPts val="1800"/>
              <a:buChar char="•"/>
              <a:defRPr sz="1800">
                <a:solidFill>
                  <a:srgbClr val="3F3F3F"/>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1"/>
          <p:cNvSpPr/>
          <p:nvPr>
            <p:ph idx="2" type="pic"/>
          </p:nvPr>
        </p:nvSpPr>
        <p:spPr>
          <a:xfrm>
            <a:off x="5183188" y="987425"/>
            <a:ext cx="6172200" cy="4873625"/>
          </a:xfrm>
          <a:prstGeom prst="rect">
            <a:avLst/>
          </a:prstGeom>
          <a:noFill/>
          <a:ln>
            <a:noFill/>
          </a:ln>
        </p:spPr>
      </p:sp>
      <p:sp>
        <p:nvSpPr>
          <p:cNvPr id="68" name="Google Shape;68;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diva-portal.org/smash/get/diva2:1526845/FULLTEXT01.pdf" TargetMode="External"/><Relationship Id="rId4" Type="http://schemas.openxmlformats.org/officeDocument/2006/relationships/image" Target="../media/image1.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1.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26.png"/><Relationship Id="rId8"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9.png"/></Relationships>
</file>

<file path=ppt/slides/_rels/slide29.xml.rels><?xml version="1.0" encoding="UTF-8" standalone="yes"?><Relationships xmlns="http://schemas.openxmlformats.org/package/2006/relationships"><Relationship Id="rId20" Type="http://schemas.openxmlformats.org/officeDocument/2006/relationships/hyperlink" Target="https://www.zotero.org/google-docs/?XTebQV" TargetMode="External"/><Relationship Id="rId22" Type="http://schemas.openxmlformats.org/officeDocument/2006/relationships/hyperlink" Target="https://www.zotero.org/google-docs/?XTebQV" TargetMode="External"/><Relationship Id="rId21" Type="http://schemas.openxmlformats.org/officeDocument/2006/relationships/hyperlink" Target="https://www.zotero.org/google-docs/?XTebQV" TargetMode="External"/><Relationship Id="rId24" Type="http://schemas.openxmlformats.org/officeDocument/2006/relationships/hyperlink" Target="https://www.zotero.org/google-docs/?XTebQV" TargetMode="External"/><Relationship Id="rId23" Type="http://schemas.openxmlformats.org/officeDocument/2006/relationships/hyperlink" Target="https://www.zotero.org/google-docs/?XTebQV"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hyperlink" Target="https://www.zotero.org/google-docs/?XTebQV" TargetMode="External"/><Relationship Id="rId26" Type="http://schemas.openxmlformats.org/officeDocument/2006/relationships/hyperlink" Target="https://www.zotero.org/google-docs/?XTebQV" TargetMode="External"/><Relationship Id="rId25" Type="http://schemas.openxmlformats.org/officeDocument/2006/relationships/hyperlink" Target="https://www.zotero.org/google-docs/?XTebQV" TargetMode="External"/><Relationship Id="rId28" Type="http://schemas.openxmlformats.org/officeDocument/2006/relationships/hyperlink" Target="https://www.zotero.org/google-docs/?XTebQV" TargetMode="External"/><Relationship Id="rId27" Type="http://schemas.openxmlformats.org/officeDocument/2006/relationships/hyperlink" Target="https://www.zotero.org/google-docs/?XTebQV" TargetMode="External"/><Relationship Id="rId5" Type="http://schemas.openxmlformats.org/officeDocument/2006/relationships/hyperlink" Target="https://www.zotero.org/google-docs/?XTebQV" TargetMode="External"/><Relationship Id="rId6" Type="http://schemas.openxmlformats.org/officeDocument/2006/relationships/hyperlink" Target="https://www.zotero.org/google-docs/?XTebQV" TargetMode="External"/><Relationship Id="rId29" Type="http://schemas.openxmlformats.org/officeDocument/2006/relationships/hyperlink" Target="https://www.zotero.org/google-docs/?XTebQV" TargetMode="External"/><Relationship Id="rId7" Type="http://schemas.openxmlformats.org/officeDocument/2006/relationships/hyperlink" Target="https://www.zotero.org/google-docs/?XTebQV" TargetMode="External"/><Relationship Id="rId8" Type="http://schemas.openxmlformats.org/officeDocument/2006/relationships/hyperlink" Target="https://www.zotero.org/google-docs/?XTebQV" TargetMode="External"/><Relationship Id="rId11" Type="http://schemas.openxmlformats.org/officeDocument/2006/relationships/hyperlink" Target="https://www.zotero.org/google-docs/?XTebQV" TargetMode="External"/><Relationship Id="rId10" Type="http://schemas.openxmlformats.org/officeDocument/2006/relationships/hyperlink" Target="https://www.zotero.org/google-docs/?XTebQV" TargetMode="External"/><Relationship Id="rId13" Type="http://schemas.openxmlformats.org/officeDocument/2006/relationships/hyperlink" Target="https://www.zotero.org/google-docs/?XTebQV" TargetMode="External"/><Relationship Id="rId12" Type="http://schemas.openxmlformats.org/officeDocument/2006/relationships/hyperlink" Target="https://www.zotero.org/google-docs/?XTebQV" TargetMode="External"/><Relationship Id="rId15" Type="http://schemas.openxmlformats.org/officeDocument/2006/relationships/hyperlink" Target="https://www.zotero.org/google-docs/?XTebQV" TargetMode="External"/><Relationship Id="rId14" Type="http://schemas.openxmlformats.org/officeDocument/2006/relationships/hyperlink" Target="https://www.zotero.org/google-docs/?XTebQV" TargetMode="External"/><Relationship Id="rId17" Type="http://schemas.openxmlformats.org/officeDocument/2006/relationships/hyperlink" Target="https://www.zotero.org/google-docs/?XTebQV" TargetMode="External"/><Relationship Id="rId16" Type="http://schemas.openxmlformats.org/officeDocument/2006/relationships/hyperlink" Target="https://www.zotero.org/google-docs/?XTebQV" TargetMode="External"/><Relationship Id="rId19" Type="http://schemas.openxmlformats.org/officeDocument/2006/relationships/hyperlink" Target="https://www.zotero.org/google-docs/?XTebQV" TargetMode="External"/><Relationship Id="rId18" Type="http://schemas.openxmlformats.org/officeDocument/2006/relationships/hyperlink" Target="https://www.zotero.org/google-docs/?XTebQV"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jpg"/><Relationship Id="rId4" Type="http://schemas.openxmlformats.org/officeDocument/2006/relationships/image" Target="../media/image36.png"/><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jpg"/><Relationship Id="rId4" Type="http://schemas.openxmlformats.org/officeDocument/2006/relationships/image" Target="../media/image36.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4.jpg"/><Relationship Id="rId4" Type="http://schemas.openxmlformats.org/officeDocument/2006/relationships/image" Target="../media/image36.png"/><Relationship Id="rId5"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vmlDrawing" Target="../drawings/vmlDrawing1.vml"/><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oleObject" Target="../embeddings/Microsoft_Excel_Sheet1.xls"/><Relationship Id="rId7" Type="http://schemas.openxmlformats.org/officeDocument/2006/relationships/oleObject" Target="../embeddings/Microsoft_Excel_Sheet1.xls"/><Relationship Id="rId8"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8.jpg"/><Relationship Id="rId6" Type="http://schemas.openxmlformats.org/officeDocument/2006/relationships/image" Target="../media/image3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5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5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7.jpg"/><Relationship Id="rId6"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b115d48aec_0_1"/>
          <p:cNvSpPr txBox="1"/>
          <p:nvPr>
            <p:ph type="ctrTitle"/>
          </p:nvPr>
        </p:nvSpPr>
        <p:spPr>
          <a:xfrm>
            <a:off x="1637875" y="1985750"/>
            <a:ext cx="9144000" cy="1505400"/>
          </a:xfrm>
          <a:prstGeom prst="rect">
            <a:avLst/>
          </a:prstGeom>
          <a:noFill/>
          <a:ln>
            <a:noFill/>
          </a:ln>
        </p:spPr>
        <p:txBody>
          <a:bodyPr anchorCtr="0" anchor="b" bIns="45700" lIns="91425" spcFirstLastPara="1" rIns="91425" wrap="square" tIns="45700">
            <a:spAutoFit/>
          </a:bodyPr>
          <a:lstStyle/>
          <a:p>
            <a:pPr indent="0" lvl="0" marL="0" rtl="0" algn="ctr">
              <a:spcBef>
                <a:spcPts val="0"/>
              </a:spcBef>
              <a:spcAft>
                <a:spcPts val="0"/>
              </a:spcAft>
              <a:buClr>
                <a:schemeClr val="dk1"/>
              </a:buClr>
              <a:buSzPts val="3600"/>
              <a:buFont typeface="Arial"/>
              <a:buNone/>
            </a:pPr>
            <a:r>
              <a:rPr b="1" lang="en-US" sz="3400">
                <a:latin typeface="Arial"/>
                <a:ea typeface="Arial"/>
                <a:cs typeface="Arial"/>
                <a:sym typeface="Arial"/>
              </a:rPr>
              <a:t>PENGEMBANGAN MODEL KLASIFIKASI KUALITAS BUAH MANGGIS MENGGUNAKAN ALGORITMA YOLO V7</a:t>
            </a:r>
            <a:endParaRPr b="1" sz="3400">
              <a:latin typeface="Arial"/>
              <a:ea typeface="Arial"/>
              <a:cs typeface="Arial"/>
              <a:sym typeface="Arial"/>
            </a:endParaRPr>
          </a:p>
        </p:txBody>
      </p:sp>
      <p:sp>
        <p:nvSpPr>
          <p:cNvPr id="89" name="Google Shape;89;g1b115d48aec_0_1"/>
          <p:cNvSpPr txBox="1"/>
          <p:nvPr>
            <p:ph idx="1" type="subTitle"/>
          </p:nvPr>
        </p:nvSpPr>
        <p:spPr>
          <a:xfrm>
            <a:off x="8422175" y="5754700"/>
            <a:ext cx="3400200" cy="7002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1500"/>
              <a:buNone/>
            </a:pPr>
            <a:r>
              <a:rPr lang="en-US" sz="1800">
                <a:latin typeface="Arial"/>
                <a:ea typeface="Arial"/>
                <a:cs typeface="Arial"/>
                <a:sym typeface="Arial"/>
              </a:rPr>
              <a:t>Ruang CSNdi IPB University</a:t>
            </a:r>
            <a:r>
              <a:rPr lang="en-US" sz="1800">
                <a:latin typeface="Arial"/>
                <a:ea typeface="Arial"/>
                <a:cs typeface="Arial"/>
                <a:sym typeface="Arial"/>
              </a:rPr>
              <a:t>,</a:t>
            </a:r>
            <a:endParaRPr sz="1800"/>
          </a:p>
          <a:p>
            <a:pPr indent="0" lvl="0" marL="0" rtl="0" algn="l">
              <a:lnSpc>
                <a:spcPct val="70000"/>
              </a:lnSpc>
              <a:spcBef>
                <a:spcPts val="1000"/>
              </a:spcBef>
              <a:spcAft>
                <a:spcPts val="0"/>
              </a:spcAft>
              <a:buClr>
                <a:schemeClr val="dk1"/>
              </a:buClr>
              <a:buSzPts val="1500"/>
              <a:buNone/>
            </a:pPr>
            <a:r>
              <a:rPr lang="en-US" sz="1800">
                <a:latin typeface="Arial"/>
                <a:ea typeface="Arial"/>
                <a:cs typeface="Arial"/>
                <a:sym typeface="Arial"/>
              </a:rPr>
              <a:t>14 Desember 2022</a:t>
            </a:r>
            <a:endParaRPr sz="1800">
              <a:latin typeface="Arial"/>
              <a:ea typeface="Arial"/>
              <a:cs typeface="Arial"/>
              <a:sym typeface="Arial"/>
            </a:endParaRPr>
          </a:p>
        </p:txBody>
      </p:sp>
      <p:pic>
        <p:nvPicPr>
          <p:cNvPr id="90" name="Google Shape;90;g1b115d48aec_0_1"/>
          <p:cNvPicPr preferRelativeResize="0"/>
          <p:nvPr/>
        </p:nvPicPr>
        <p:blipFill rotWithShape="1">
          <a:blip r:embed="rId3">
            <a:alphaModFix/>
          </a:blip>
          <a:srcRect b="0" l="0" r="0" t="0"/>
          <a:stretch/>
        </p:blipFill>
        <p:spPr>
          <a:xfrm>
            <a:off x="3223260" y="330159"/>
            <a:ext cx="2674621" cy="700129"/>
          </a:xfrm>
          <a:prstGeom prst="rect">
            <a:avLst/>
          </a:prstGeom>
          <a:noFill/>
          <a:ln>
            <a:noFill/>
          </a:ln>
        </p:spPr>
      </p:pic>
      <p:cxnSp>
        <p:nvCxnSpPr>
          <p:cNvPr id="91" name="Google Shape;91;g1b115d48aec_0_1"/>
          <p:cNvCxnSpPr/>
          <p:nvPr/>
        </p:nvCxnSpPr>
        <p:spPr>
          <a:xfrm>
            <a:off x="6096000" y="330159"/>
            <a:ext cx="0" cy="700200"/>
          </a:xfrm>
          <a:prstGeom prst="straightConnector1">
            <a:avLst/>
          </a:prstGeom>
          <a:noFill/>
          <a:ln cap="flat" cmpd="sng" w="9525">
            <a:solidFill>
              <a:srgbClr val="243B90"/>
            </a:solidFill>
            <a:prstDash val="solid"/>
            <a:miter lim="800000"/>
            <a:headEnd len="sm" w="sm" type="none"/>
            <a:tailEnd len="sm" w="sm" type="none"/>
          </a:ln>
        </p:spPr>
      </p:cxnSp>
      <p:sp>
        <p:nvSpPr>
          <p:cNvPr id="92" name="Google Shape;92;g1b115d48aec_0_1"/>
          <p:cNvSpPr txBox="1"/>
          <p:nvPr/>
        </p:nvSpPr>
        <p:spPr>
          <a:xfrm>
            <a:off x="6096000" y="412475"/>
            <a:ext cx="3782100" cy="535500"/>
          </a:xfrm>
          <a:prstGeom prst="rect">
            <a:avLst/>
          </a:prstGeom>
          <a:noFill/>
          <a:ln>
            <a:noFill/>
          </a:ln>
        </p:spPr>
        <p:txBody>
          <a:bodyPr anchorCtr="0" anchor="b" bIns="45700" lIns="91425" spcFirstLastPara="1" rIns="91425" wrap="square" tIns="45700">
            <a:sp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Department of</a:t>
            </a:r>
            <a:endParaRPr/>
          </a:p>
          <a:p>
            <a:pPr indent="0" lvl="0" marL="0" marR="0" rtl="0" algn="l">
              <a:lnSpc>
                <a:spcPct val="90000"/>
              </a:lnSpc>
              <a:spcBef>
                <a:spcPts val="0"/>
              </a:spcBef>
              <a:spcAft>
                <a:spcPts val="0"/>
              </a:spcAft>
              <a:buClr>
                <a:schemeClr val="dk1"/>
              </a:buClr>
              <a:buSzPts val="1600"/>
              <a:buFont typeface="Arial"/>
              <a:buNone/>
            </a:pPr>
            <a:r>
              <a:rPr lang="en-US" sz="1600">
                <a:solidFill>
                  <a:schemeClr val="dk1"/>
                </a:solidFill>
              </a:rPr>
              <a:t>Computer </a:t>
            </a:r>
            <a:r>
              <a:rPr b="0" i="0" lang="en-US" sz="1600" u="none" cap="none" strike="noStrike">
                <a:solidFill>
                  <a:schemeClr val="dk1"/>
                </a:solidFill>
                <a:latin typeface="Arial"/>
                <a:ea typeface="Arial"/>
                <a:cs typeface="Arial"/>
                <a:sym typeface="Arial"/>
              </a:rPr>
              <a:t>Sciences</a:t>
            </a:r>
            <a:endParaRPr b="0" i="0" sz="1600" u="none" cap="none" strike="noStrike">
              <a:solidFill>
                <a:schemeClr val="dk1"/>
              </a:solidFill>
              <a:latin typeface="Arial"/>
              <a:ea typeface="Arial"/>
              <a:cs typeface="Arial"/>
              <a:sym typeface="Arial"/>
            </a:endParaRPr>
          </a:p>
        </p:txBody>
      </p:sp>
      <p:sp>
        <p:nvSpPr>
          <p:cNvPr id="93" name="Google Shape;93;g1b115d48aec_0_1"/>
          <p:cNvSpPr txBox="1"/>
          <p:nvPr/>
        </p:nvSpPr>
        <p:spPr>
          <a:xfrm>
            <a:off x="1637875" y="5645350"/>
            <a:ext cx="5460600" cy="788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sz="1800">
                <a:solidFill>
                  <a:schemeClr val="dk1"/>
                </a:solidFill>
              </a:rPr>
              <a:t>Wulandari S.Komp., M.Agr.Sc.</a:t>
            </a:r>
            <a:endParaRPr sz="1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Medria Kusuma Dewi Hardhienata, S.Komp., Ph.D.	</a:t>
            </a:r>
            <a:endParaRPr sz="1800">
              <a:solidFill>
                <a:schemeClr val="dk1"/>
              </a:solidFill>
            </a:endParaRPr>
          </a:p>
          <a:p>
            <a:pPr indent="0" lvl="0" marL="0" rtl="0" algn="l">
              <a:lnSpc>
                <a:spcPct val="90000"/>
              </a:lnSpc>
              <a:spcBef>
                <a:spcPts val="1000"/>
              </a:spcBef>
              <a:spcAft>
                <a:spcPts val="0"/>
              </a:spcAft>
              <a:buClr>
                <a:schemeClr val="dk1"/>
              </a:buClr>
              <a:buSzPts val="1100"/>
              <a:buFont typeface="Arial"/>
              <a:buNone/>
            </a:pPr>
            <a:r>
              <a:t/>
            </a:r>
            <a:endParaRPr sz="1800">
              <a:solidFill>
                <a:schemeClr val="dk1"/>
              </a:solidFill>
            </a:endParaRPr>
          </a:p>
          <a:p>
            <a:pPr indent="0" lvl="0" marL="0" rtl="0" algn="l">
              <a:lnSpc>
                <a:spcPct val="90000"/>
              </a:lnSpc>
              <a:spcBef>
                <a:spcPts val="1000"/>
              </a:spcBef>
              <a:spcAft>
                <a:spcPts val="0"/>
              </a:spcAft>
              <a:buClr>
                <a:schemeClr val="dk1"/>
              </a:buClr>
              <a:buSzPts val="2400"/>
              <a:buFont typeface="Arial"/>
              <a:buNone/>
            </a:pPr>
            <a:r>
              <a:t/>
            </a:r>
            <a:endParaRPr sz="1800">
              <a:solidFill>
                <a:schemeClr val="dk1"/>
              </a:solidFill>
            </a:endParaRPr>
          </a:p>
        </p:txBody>
      </p:sp>
      <p:sp>
        <p:nvSpPr>
          <p:cNvPr id="94" name="Google Shape;94;g1b115d48aec_0_1"/>
          <p:cNvSpPr/>
          <p:nvPr/>
        </p:nvSpPr>
        <p:spPr>
          <a:xfrm>
            <a:off x="0" y="6465194"/>
            <a:ext cx="12192000" cy="392700"/>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g1b115d48aec_0_1"/>
          <p:cNvSpPr txBox="1"/>
          <p:nvPr/>
        </p:nvSpPr>
        <p:spPr>
          <a:xfrm>
            <a:off x="3847350" y="3906475"/>
            <a:ext cx="4497300" cy="5664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rPr>
              <a:t>Rizal Mujahiddan (G64190069)</a:t>
            </a:r>
            <a:endParaRPr b="0" i="0" sz="2400" u="none" cap="none" strike="noStrike">
              <a:solidFill>
                <a:schemeClr val="dk1"/>
              </a:solidFill>
              <a:latin typeface="Arial"/>
              <a:ea typeface="Arial"/>
              <a:cs typeface="Arial"/>
              <a:sym typeface="Arial"/>
            </a:endParaRPr>
          </a:p>
        </p:txBody>
      </p:sp>
      <p:sp>
        <p:nvSpPr>
          <p:cNvPr id="96" name="Google Shape;96;g1b115d48aec_0_1"/>
          <p:cNvSpPr txBox="1"/>
          <p:nvPr/>
        </p:nvSpPr>
        <p:spPr>
          <a:xfrm>
            <a:off x="1637925" y="1004050"/>
            <a:ext cx="9144000" cy="757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chemeClr val="dk1"/>
              </a:buClr>
              <a:buSzPts val="2400"/>
              <a:buFont typeface="Arial"/>
              <a:buNone/>
            </a:pPr>
            <a:r>
              <a:rPr lang="en-US" sz="2400">
                <a:solidFill>
                  <a:schemeClr val="dk1"/>
                </a:solidFill>
              </a:rPr>
              <a:t>Kolokium</a:t>
            </a:r>
            <a:endParaRPr sz="2400">
              <a:solidFill>
                <a:schemeClr val="dk1"/>
              </a:solidFill>
            </a:endParaRPr>
          </a:p>
          <a:p>
            <a:pPr indent="0" lvl="0" marL="0" marR="0" rtl="0" algn="ctr">
              <a:lnSpc>
                <a:spcPct val="90000"/>
              </a:lnSpc>
              <a:spcBef>
                <a:spcPts val="0"/>
              </a:spcBef>
              <a:spcAft>
                <a:spcPts val="0"/>
              </a:spcAft>
              <a:buClr>
                <a:schemeClr val="dk1"/>
              </a:buClr>
              <a:buSzPts val="2400"/>
              <a:buFont typeface="Arial"/>
              <a:buNone/>
            </a:pPr>
            <a:r>
              <a:rPr lang="en-US" sz="2400">
                <a:solidFill>
                  <a:schemeClr val="dk1"/>
                </a:solidFill>
              </a:rPr>
              <a:t>Program Sarjana Ilmu Komputer</a:t>
            </a:r>
            <a:endParaRPr sz="24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b42d9693fa_1_103"/>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Algoritma YOLO v7</a:t>
            </a:r>
            <a:endParaRPr/>
          </a:p>
        </p:txBody>
      </p:sp>
      <p:sp>
        <p:nvSpPr>
          <p:cNvPr id="211" name="Google Shape;211;g1b42d9693fa_1_103"/>
          <p:cNvSpPr txBox="1"/>
          <p:nvPr>
            <p:ph idx="1" type="body"/>
          </p:nvPr>
        </p:nvSpPr>
        <p:spPr>
          <a:xfrm>
            <a:off x="838200" y="5585726"/>
            <a:ext cx="10980300" cy="1019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YOLO v7</a:t>
            </a:r>
            <a:endParaRPr/>
          </a:p>
          <a:p>
            <a:pPr indent="0" lvl="0" marL="457200" rtl="0" algn="l">
              <a:lnSpc>
                <a:spcPct val="90000"/>
              </a:lnSpc>
              <a:spcBef>
                <a:spcPts val="1000"/>
              </a:spcBef>
              <a:spcAft>
                <a:spcPts val="0"/>
              </a:spcAft>
              <a:buNone/>
            </a:pPr>
            <a:r>
              <a:rPr lang="en-US" sz="1649"/>
              <a:t>(chen </a:t>
            </a:r>
            <a:r>
              <a:rPr i="1" lang="en-US" sz="1649"/>
              <a:t>et al.</a:t>
            </a:r>
            <a:r>
              <a:rPr lang="en-US" sz="1649"/>
              <a:t> 2022)</a:t>
            </a:r>
            <a:endParaRPr sz="1649"/>
          </a:p>
        </p:txBody>
      </p:sp>
      <p:pic>
        <p:nvPicPr>
          <p:cNvPr id="212" name="Google Shape;212;g1b42d9693fa_1_103"/>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13" name="Google Shape;213;g1b42d9693fa_1_103"/>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214" name="Google Shape;214;g1b42d9693fa_1_103"/>
          <p:cNvPicPr preferRelativeResize="0"/>
          <p:nvPr/>
        </p:nvPicPr>
        <p:blipFill>
          <a:blip r:embed="rId5">
            <a:alphaModFix/>
          </a:blip>
          <a:stretch>
            <a:fillRect/>
          </a:stretch>
        </p:blipFill>
        <p:spPr>
          <a:xfrm>
            <a:off x="2258129" y="1287947"/>
            <a:ext cx="7675735" cy="41453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b42d9693fa_1_111"/>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Algoritma YOLO v7</a:t>
            </a:r>
            <a:endParaRPr/>
          </a:p>
        </p:txBody>
      </p:sp>
      <p:pic>
        <p:nvPicPr>
          <p:cNvPr id="220" name="Google Shape;220;g1b42d9693fa_1_111"/>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21" name="Google Shape;221;g1b42d9693fa_1_111"/>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222" name="Google Shape;222;g1b42d9693fa_1_111"/>
          <p:cNvPicPr preferRelativeResize="0"/>
          <p:nvPr/>
        </p:nvPicPr>
        <p:blipFill>
          <a:blip r:embed="rId5">
            <a:alphaModFix/>
          </a:blip>
          <a:stretch>
            <a:fillRect/>
          </a:stretch>
        </p:blipFill>
        <p:spPr>
          <a:xfrm>
            <a:off x="3183788" y="1272258"/>
            <a:ext cx="6289126" cy="4313475"/>
          </a:xfrm>
          <a:prstGeom prst="rect">
            <a:avLst/>
          </a:prstGeom>
          <a:noFill/>
          <a:ln>
            <a:noFill/>
          </a:ln>
        </p:spPr>
      </p:pic>
      <p:sp>
        <p:nvSpPr>
          <p:cNvPr id="223" name="Google Shape;223;g1b42d9693fa_1_111"/>
          <p:cNvSpPr txBox="1"/>
          <p:nvPr>
            <p:ph idx="1" type="body"/>
          </p:nvPr>
        </p:nvSpPr>
        <p:spPr>
          <a:xfrm>
            <a:off x="838200" y="5585726"/>
            <a:ext cx="10980300" cy="1019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YOLO v7</a:t>
            </a:r>
            <a:endParaRPr/>
          </a:p>
          <a:p>
            <a:pPr indent="0" lvl="0" marL="457200" rtl="0" algn="l">
              <a:lnSpc>
                <a:spcPct val="90000"/>
              </a:lnSpc>
              <a:spcBef>
                <a:spcPts val="1000"/>
              </a:spcBef>
              <a:spcAft>
                <a:spcPts val="0"/>
              </a:spcAft>
              <a:buNone/>
            </a:pPr>
            <a:r>
              <a:rPr lang="en-US" sz="1649"/>
              <a:t>(chen </a:t>
            </a:r>
            <a:r>
              <a:rPr i="1" lang="en-US" sz="1649"/>
              <a:t>et al.</a:t>
            </a:r>
            <a:r>
              <a:rPr lang="en-US" sz="1649"/>
              <a:t> 2022)</a:t>
            </a:r>
            <a:endParaRPr sz="1649"/>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b42d9693fa_1_120"/>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Faktor Yang mempengaruhi kualitas Buah Manggis</a:t>
            </a:r>
            <a:endParaRPr/>
          </a:p>
        </p:txBody>
      </p:sp>
      <p:sp>
        <p:nvSpPr>
          <p:cNvPr id="229" name="Google Shape;229;g1b42d9693fa_1_120"/>
          <p:cNvSpPr txBox="1"/>
          <p:nvPr>
            <p:ph idx="1" type="body"/>
          </p:nvPr>
        </p:nvSpPr>
        <p:spPr>
          <a:xfrm>
            <a:off x="838200" y="5585726"/>
            <a:ext cx="10980300" cy="1019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Getah Kuning</a:t>
            </a:r>
            <a:endParaRPr/>
          </a:p>
          <a:p>
            <a:pPr indent="0" lvl="0" marL="457200" rtl="0" algn="l">
              <a:lnSpc>
                <a:spcPct val="90000"/>
              </a:lnSpc>
              <a:spcBef>
                <a:spcPts val="1000"/>
              </a:spcBef>
              <a:spcAft>
                <a:spcPts val="0"/>
              </a:spcAft>
              <a:buNone/>
            </a:pPr>
            <a:r>
              <a:rPr lang="en-US" sz="1800"/>
              <a:t>(T</a:t>
            </a:r>
            <a:r>
              <a:rPr lang="en-US" sz="1800"/>
              <a:t>anari 2018)</a:t>
            </a:r>
            <a:endParaRPr sz="1800"/>
          </a:p>
        </p:txBody>
      </p:sp>
      <p:pic>
        <p:nvPicPr>
          <p:cNvPr id="230" name="Google Shape;230;g1b42d9693fa_1_120"/>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31" name="Google Shape;231;g1b42d9693fa_1_120"/>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232" name="Google Shape;232;g1b42d9693fa_1_120"/>
          <p:cNvPicPr preferRelativeResize="0"/>
          <p:nvPr/>
        </p:nvPicPr>
        <p:blipFill>
          <a:blip r:embed="rId5">
            <a:alphaModFix/>
          </a:blip>
          <a:stretch>
            <a:fillRect/>
          </a:stretch>
        </p:blipFill>
        <p:spPr>
          <a:xfrm>
            <a:off x="2329817" y="1287947"/>
            <a:ext cx="7532362" cy="41453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a4b6dcf265cea45_9"/>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Faktor Yang mempengaruhi kualitas Buah Manggis</a:t>
            </a:r>
            <a:endParaRPr/>
          </a:p>
        </p:txBody>
      </p:sp>
      <p:sp>
        <p:nvSpPr>
          <p:cNvPr id="238" name="Google Shape;238;g1a4b6dcf265cea45_9"/>
          <p:cNvSpPr txBox="1"/>
          <p:nvPr>
            <p:ph idx="1" type="body"/>
          </p:nvPr>
        </p:nvSpPr>
        <p:spPr>
          <a:xfrm>
            <a:off x="838200" y="5585726"/>
            <a:ext cx="10980300" cy="10197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Warna Buah Manggis</a:t>
            </a:r>
            <a:endParaRPr/>
          </a:p>
          <a:p>
            <a:pPr indent="0" lvl="0" marL="0" rtl="0" algn="l">
              <a:lnSpc>
                <a:spcPct val="90000"/>
              </a:lnSpc>
              <a:spcBef>
                <a:spcPts val="1000"/>
              </a:spcBef>
              <a:spcAft>
                <a:spcPts val="0"/>
              </a:spcAft>
              <a:buNone/>
            </a:pPr>
            <a:r>
              <a:rPr lang="en-US" sz="1800"/>
              <a:t>(Balitbang 2012)</a:t>
            </a:r>
            <a:endParaRPr sz="1800"/>
          </a:p>
        </p:txBody>
      </p:sp>
      <p:pic>
        <p:nvPicPr>
          <p:cNvPr id="239" name="Google Shape;239;g1a4b6dcf265cea45_9"/>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40" name="Google Shape;240;g1a4b6dcf265cea45_9"/>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241" name="Google Shape;241;g1a4b6dcf265cea45_9"/>
          <p:cNvPicPr preferRelativeResize="0"/>
          <p:nvPr/>
        </p:nvPicPr>
        <p:blipFill>
          <a:blip r:embed="rId5">
            <a:alphaModFix/>
          </a:blip>
          <a:stretch>
            <a:fillRect/>
          </a:stretch>
        </p:blipFill>
        <p:spPr>
          <a:xfrm>
            <a:off x="838204" y="1135547"/>
            <a:ext cx="5942930" cy="4145377"/>
          </a:xfrm>
          <a:prstGeom prst="rect">
            <a:avLst/>
          </a:prstGeom>
          <a:noFill/>
          <a:ln>
            <a:noFill/>
          </a:ln>
        </p:spPr>
      </p:pic>
      <p:pic>
        <p:nvPicPr>
          <p:cNvPr id="242" name="Google Shape;242;g1a4b6dcf265cea45_9"/>
          <p:cNvPicPr preferRelativeResize="0"/>
          <p:nvPr/>
        </p:nvPicPr>
        <p:blipFill>
          <a:blip r:embed="rId6">
            <a:alphaModFix/>
          </a:blip>
          <a:stretch>
            <a:fillRect/>
          </a:stretch>
        </p:blipFill>
        <p:spPr>
          <a:xfrm>
            <a:off x="6933534" y="1135547"/>
            <a:ext cx="5106066" cy="35678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a4b6dcf265cea45_17"/>
          <p:cNvSpPr txBox="1"/>
          <p:nvPr>
            <p:ph type="ctrTitle"/>
          </p:nvPr>
        </p:nvSpPr>
        <p:spPr>
          <a:xfrm>
            <a:off x="3978896" y="3133511"/>
            <a:ext cx="67035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Metode Penelitian</a:t>
            </a:r>
            <a:endParaRPr b="1" sz="3600">
              <a:latin typeface="Arial"/>
              <a:ea typeface="Arial"/>
              <a:cs typeface="Arial"/>
              <a:sym typeface="Arial"/>
            </a:endParaRPr>
          </a:p>
        </p:txBody>
      </p:sp>
      <p:pic>
        <p:nvPicPr>
          <p:cNvPr id="248" name="Google Shape;248;g1a4b6dcf265cea45_17"/>
          <p:cNvPicPr preferRelativeResize="0"/>
          <p:nvPr/>
        </p:nvPicPr>
        <p:blipFill rotWithShape="1">
          <a:blip r:embed="rId3">
            <a:alphaModFix/>
          </a:blip>
          <a:srcRect b="0" l="0" r="0" t="0"/>
          <a:stretch/>
        </p:blipFill>
        <p:spPr>
          <a:xfrm>
            <a:off x="3837215" y="332694"/>
            <a:ext cx="2674621" cy="700129"/>
          </a:xfrm>
          <a:prstGeom prst="rect">
            <a:avLst/>
          </a:prstGeom>
          <a:noFill/>
          <a:ln>
            <a:noFill/>
          </a:ln>
        </p:spPr>
      </p:pic>
      <p:cxnSp>
        <p:nvCxnSpPr>
          <p:cNvPr id="249" name="Google Shape;249;g1a4b6dcf265cea45_17"/>
          <p:cNvCxnSpPr/>
          <p:nvPr/>
        </p:nvCxnSpPr>
        <p:spPr>
          <a:xfrm>
            <a:off x="6709955" y="332694"/>
            <a:ext cx="0" cy="700200"/>
          </a:xfrm>
          <a:prstGeom prst="straightConnector1">
            <a:avLst/>
          </a:prstGeom>
          <a:noFill/>
          <a:ln cap="flat" cmpd="sng" w="9525">
            <a:solidFill>
              <a:srgbClr val="243B90"/>
            </a:solidFill>
            <a:prstDash val="solid"/>
            <a:miter lim="800000"/>
            <a:headEnd len="sm" w="sm" type="none"/>
            <a:tailEnd len="sm" w="sm" type="none"/>
          </a:ln>
        </p:spPr>
      </p:cxnSp>
      <p:sp>
        <p:nvSpPr>
          <p:cNvPr id="250" name="Google Shape;250;g1a4b6dcf265cea45_17"/>
          <p:cNvSpPr txBox="1"/>
          <p:nvPr/>
        </p:nvSpPr>
        <p:spPr>
          <a:xfrm>
            <a:off x="6709955" y="324485"/>
            <a:ext cx="3782100" cy="708300"/>
          </a:xfrm>
          <a:prstGeom prst="rect">
            <a:avLst/>
          </a:prstGeom>
          <a:noFill/>
          <a:ln>
            <a:noFill/>
          </a:ln>
        </p:spPr>
        <p:txBody>
          <a:bodyPr anchorCtr="0" anchor="b"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600"/>
              <a:buFont typeface="Arial"/>
              <a:buNone/>
            </a:pPr>
            <a:r>
              <a:rPr lang="en-US" sz="1600">
                <a:solidFill>
                  <a:schemeClr val="dk1"/>
                </a:solidFill>
              </a:rPr>
              <a:t>Department of</a:t>
            </a:r>
            <a:endParaRPr>
              <a:solidFill>
                <a:schemeClr val="dk1"/>
              </a:solidFill>
            </a:endParaRPr>
          </a:p>
          <a:p>
            <a:pPr indent="0" lvl="0" marL="0" rtl="0" algn="l">
              <a:lnSpc>
                <a:spcPct val="90000"/>
              </a:lnSpc>
              <a:spcBef>
                <a:spcPts val="0"/>
              </a:spcBef>
              <a:spcAft>
                <a:spcPts val="0"/>
              </a:spcAft>
              <a:buClr>
                <a:schemeClr val="dk1"/>
              </a:buClr>
              <a:buSzPts val="1600"/>
              <a:buFont typeface="Arial"/>
              <a:buNone/>
            </a:pPr>
            <a:r>
              <a:rPr lang="en-US" sz="1600">
                <a:solidFill>
                  <a:schemeClr val="dk1"/>
                </a:solidFill>
              </a:rPr>
              <a:t>Computer Sciences</a:t>
            </a:r>
            <a:endParaRPr sz="1600">
              <a:solidFill>
                <a:schemeClr val="dk1"/>
              </a:solidFill>
            </a:endParaRPr>
          </a:p>
          <a:p>
            <a:pPr indent="0" lvl="0" marL="0" marR="0" rtl="0" algn="l">
              <a:lnSpc>
                <a:spcPct val="90000"/>
              </a:lnSpc>
              <a:spcBef>
                <a:spcPts val="0"/>
              </a:spcBef>
              <a:spcAft>
                <a:spcPts val="0"/>
              </a:spcAft>
              <a:buClr>
                <a:schemeClr val="dk1"/>
              </a:buClr>
              <a:buSzPts val="1600"/>
              <a:buFont typeface="Arial"/>
              <a:buNone/>
            </a:pPr>
            <a:r>
              <a:t/>
            </a:r>
            <a:endParaRPr sz="1600">
              <a:solidFill>
                <a:schemeClr val="dk1"/>
              </a:solidFill>
            </a:endParaRPr>
          </a:p>
        </p:txBody>
      </p:sp>
      <p:sp>
        <p:nvSpPr>
          <p:cNvPr id="251" name="Google Shape;251;g1a4b6dcf265cea45_17"/>
          <p:cNvSpPr/>
          <p:nvPr/>
        </p:nvSpPr>
        <p:spPr>
          <a:xfrm>
            <a:off x="0" y="6465194"/>
            <a:ext cx="12192000" cy="392700"/>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52" name="Google Shape;252;g1a4b6dcf265cea45_17"/>
          <p:cNvGrpSpPr/>
          <p:nvPr/>
        </p:nvGrpSpPr>
        <p:grpSpPr>
          <a:xfrm>
            <a:off x="0" y="1436696"/>
            <a:ext cx="3837215" cy="4803734"/>
            <a:chOff x="0" y="1136313"/>
            <a:chExt cx="3837215" cy="4529688"/>
          </a:xfrm>
        </p:grpSpPr>
        <p:pic>
          <p:nvPicPr>
            <p:cNvPr id="253" name="Google Shape;253;g1a4b6dcf265cea45_17"/>
            <p:cNvPicPr preferRelativeResize="0"/>
            <p:nvPr/>
          </p:nvPicPr>
          <p:blipFill rotWithShape="1">
            <a:blip r:embed="rId4">
              <a:alphaModFix/>
            </a:blip>
            <a:srcRect b="68233" l="56132" r="33732" t="25223"/>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254" name="Google Shape;254;g1a4b6dcf265cea45_17"/>
            <p:cNvPicPr preferRelativeResize="0"/>
            <p:nvPr/>
          </p:nvPicPr>
          <p:blipFill rotWithShape="1">
            <a:blip r:embed="rId4">
              <a:alphaModFix/>
            </a:blip>
            <a:srcRect b="63692" l="43943" r="44883"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255" name="Google Shape;255;g1a4b6dcf265cea45_17"/>
            <p:cNvPicPr preferRelativeResize="0"/>
            <p:nvPr/>
          </p:nvPicPr>
          <p:blipFill rotWithShape="1">
            <a:blip r:embed="rId4">
              <a:alphaModFix/>
            </a:blip>
            <a:srcRect b="52703" l="56133" r="21677" t="32070"/>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256" name="Google Shape;256;g1a4b6dcf265cea45_17"/>
            <p:cNvPicPr preferRelativeResize="0"/>
            <p:nvPr/>
          </p:nvPicPr>
          <p:blipFill rotWithShape="1">
            <a:blip r:embed="rId4">
              <a:alphaModFix/>
            </a:blip>
            <a:srcRect b="52850" l="79338" r="4693"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257" name="Google Shape;257;g1a4b6dcf265cea45_17"/>
            <p:cNvPicPr preferRelativeResize="0"/>
            <p:nvPr/>
          </p:nvPicPr>
          <p:blipFill rotWithShape="1">
            <a:blip r:embed="rId4">
              <a:alphaModFix/>
            </a:blip>
            <a:srcRect b="52851" l="37559" r="44885" t="36638"/>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258" name="Google Shape;258;g1a4b6dcf265cea45_17"/>
            <p:cNvPicPr preferRelativeResize="0"/>
            <p:nvPr/>
          </p:nvPicPr>
          <p:blipFill rotWithShape="1">
            <a:blip r:embed="rId4">
              <a:alphaModFix/>
            </a:blip>
            <a:srcRect b="44085" l="29046" r="44732"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259" name="Google Shape;259;g1a4b6dcf265cea45_17"/>
            <p:cNvPicPr preferRelativeResize="0"/>
            <p:nvPr/>
          </p:nvPicPr>
          <p:blipFill rotWithShape="1">
            <a:blip r:embed="rId4">
              <a:alphaModFix/>
            </a:blip>
            <a:srcRect b="43934" l="56132" r="4693"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260" name="Google Shape;260;g1a4b6dcf265cea45_17"/>
            <p:cNvPicPr preferRelativeResize="0"/>
            <p:nvPr/>
          </p:nvPicPr>
          <p:blipFill rotWithShape="1">
            <a:blip r:embed="rId4">
              <a:alphaModFix/>
            </a:blip>
            <a:srcRect b="38640" l="29047" r="62439" t="56428"/>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261" name="Google Shape;261;g1a4b6dcf265cea45_17"/>
            <p:cNvPicPr preferRelativeResize="0"/>
            <p:nvPr/>
          </p:nvPicPr>
          <p:blipFill rotWithShape="1">
            <a:blip r:embed="rId4">
              <a:alphaModFix/>
            </a:blip>
            <a:srcRect b="36873" l="38133" r="49953" t="56429"/>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262" name="Google Shape;262;g1a4b6dcf265cea45_17"/>
            <p:cNvPicPr preferRelativeResize="0"/>
            <p:nvPr/>
          </p:nvPicPr>
          <p:blipFill rotWithShape="1">
            <a:blip r:embed="rId4">
              <a:alphaModFix/>
            </a:blip>
            <a:srcRect b="28894" l="50937"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263" name="Google Shape;263;g1a4b6dcf265cea45_17"/>
            <p:cNvPicPr preferRelativeResize="0"/>
            <p:nvPr/>
          </p:nvPicPr>
          <p:blipFill rotWithShape="1">
            <a:blip r:embed="rId4">
              <a:alphaModFix/>
            </a:blip>
            <a:srcRect b="37177" l="61516" r="14899" t="56537"/>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264" name="Google Shape;264;g1a4b6dcf265cea45_17"/>
            <p:cNvPicPr preferRelativeResize="0"/>
            <p:nvPr/>
          </p:nvPicPr>
          <p:blipFill rotWithShape="1">
            <a:blip r:embed="rId4">
              <a:alphaModFix/>
            </a:blip>
            <a:srcRect b="40535" l="85876" r="9110" t="56714"/>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265" name="Google Shape;265;g1a4b6dcf265cea45_17"/>
            <p:cNvPicPr preferRelativeResize="0"/>
            <p:nvPr/>
          </p:nvPicPr>
          <p:blipFill rotWithShape="1">
            <a:blip r:embed="rId4">
              <a:alphaModFix/>
            </a:blip>
            <a:srcRect b="32016" l="69786" r="11108" t="63053"/>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266" name="Google Shape;266;g1a4b6dcf265cea45_17"/>
            <p:cNvPicPr preferRelativeResize="0"/>
            <p:nvPr/>
          </p:nvPicPr>
          <p:blipFill rotWithShape="1">
            <a:blip r:embed="rId4">
              <a:alphaModFix/>
            </a:blip>
            <a:srcRect b="25598" l="61516" r="30747"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267" name="Google Shape;267;g1a4b6dcf265cea45_17"/>
            <p:cNvPicPr preferRelativeResize="0"/>
            <p:nvPr/>
          </p:nvPicPr>
          <p:blipFill rotWithShape="1">
            <a:blip r:embed="rId4">
              <a:alphaModFix/>
            </a:blip>
            <a:srcRect b="31427" l="41535" r="49952" t="63641"/>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268" name="Google Shape;268;g1a4b6dcf265cea45_17"/>
            <p:cNvPicPr preferRelativeResize="0"/>
            <p:nvPr/>
          </p:nvPicPr>
          <p:blipFill rotWithShape="1">
            <a:blip r:embed="rId4">
              <a:alphaModFix/>
            </a:blip>
            <a:srcRect b="28894" l="69809" r="25177" t="68355"/>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269" name="Google Shape;269;g1a4b6dcf265cea45_17"/>
            <p:cNvPicPr preferRelativeResize="0"/>
            <p:nvPr/>
          </p:nvPicPr>
          <p:blipFill rotWithShape="1">
            <a:blip r:embed="rId4">
              <a:alphaModFix/>
            </a:blip>
            <a:srcRect b="20625" l="52889" r="39373" t="71600"/>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a4b6dcf265cea45_43"/>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Alat dan Bahan</a:t>
            </a:r>
            <a:endParaRPr/>
          </a:p>
        </p:txBody>
      </p:sp>
      <p:sp>
        <p:nvSpPr>
          <p:cNvPr id="275" name="Google Shape;275;g1a4b6dcf265cea45_43"/>
          <p:cNvSpPr txBox="1"/>
          <p:nvPr>
            <p:ph idx="1" type="body"/>
          </p:nvPr>
        </p:nvSpPr>
        <p:spPr>
          <a:xfrm>
            <a:off x="690125" y="1480575"/>
            <a:ext cx="11182200" cy="4761300"/>
          </a:xfrm>
          <a:prstGeom prst="rect">
            <a:avLst/>
          </a:prstGeom>
          <a:noFill/>
          <a:ln>
            <a:noFill/>
          </a:ln>
        </p:spPr>
        <p:txBody>
          <a:bodyPr anchorCtr="0" anchor="t" bIns="45700" lIns="91425" spcFirstLastPara="1" rIns="91425" wrap="square" tIns="45700">
            <a:normAutofit/>
          </a:bodyPr>
          <a:lstStyle/>
          <a:p>
            <a:pPr indent="-406400" lvl="0" marL="628650" rtl="0" algn="l">
              <a:lnSpc>
                <a:spcPct val="90000"/>
              </a:lnSpc>
              <a:spcBef>
                <a:spcPts val="1000"/>
              </a:spcBef>
              <a:spcAft>
                <a:spcPts val="0"/>
              </a:spcAft>
              <a:buSzPts val="2800"/>
              <a:buAutoNum type="arabicPeriod"/>
            </a:pPr>
            <a:r>
              <a:rPr lang="en-US"/>
              <a:t>Kamera</a:t>
            </a:r>
            <a:endParaRPr/>
          </a:p>
          <a:p>
            <a:pPr indent="-406400" lvl="0" marL="628650" rtl="0" algn="l">
              <a:lnSpc>
                <a:spcPct val="90000"/>
              </a:lnSpc>
              <a:spcBef>
                <a:spcPts val="0"/>
              </a:spcBef>
              <a:spcAft>
                <a:spcPts val="0"/>
              </a:spcAft>
              <a:buSzPts val="2800"/>
              <a:buAutoNum type="arabicPeriod"/>
            </a:pPr>
            <a:r>
              <a:rPr lang="en-US"/>
              <a:t>Model YOLO v7 (sudah disediakan oleh github Wong Kin Yiu)</a:t>
            </a:r>
            <a:endParaRPr/>
          </a:p>
          <a:p>
            <a:pPr indent="-406400" lvl="0" marL="628650" rtl="0" algn="l">
              <a:lnSpc>
                <a:spcPct val="90000"/>
              </a:lnSpc>
              <a:spcBef>
                <a:spcPts val="0"/>
              </a:spcBef>
              <a:spcAft>
                <a:spcPts val="0"/>
              </a:spcAft>
              <a:buSzPts val="2800"/>
              <a:buAutoNum type="arabicPeriod"/>
            </a:pPr>
            <a:r>
              <a:rPr lang="en-US"/>
              <a:t>Aplikasi untuk pelabelan foto buah manggis (Aplikasi Labelme)</a:t>
            </a:r>
            <a:endParaRPr/>
          </a:p>
          <a:p>
            <a:pPr indent="-406400" lvl="0" marL="628650" rtl="0" algn="l">
              <a:lnSpc>
                <a:spcPct val="90000"/>
              </a:lnSpc>
              <a:spcBef>
                <a:spcPts val="0"/>
              </a:spcBef>
              <a:spcAft>
                <a:spcPts val="0"/>
              </a:spcAft>
              <a:buSzPts val="2800"/>
              <a:buAutoNum type="arabicPeriod"/>
            </a:pPr>
            <a:r>
              <a:rPr lang="en-US"/>
              <a:t>Python 3.9.13</a:t>
            </a:r>
            <a:endParaRPr/>
          </a:p>
          <a:p>
            <a:pPr indent="-406400" lvl="0" marL="628650" rtl="0" algn="l">
              <a:lnSpc>
                <a:spcPct val="90000"/>
              </a:lnSpc>
              <a:spcBef>
                <a:spcPts val="0"/>
              </a:spcBef>
              <a:spcAft>
                <a:spcPts val="0"/>
              </a:spcAft>
              <a:buSzPts val="2800"/>
              <a:buAutoNum type="arabicPeriod"/>
            </a:pPr>
            <a:r>
              <a:rPr lang="en-US"/>
              <a:t>Tensorflow 2.9.1</a:t>
            </a:r>
            <a:endParaRPr/>
          </a:p>
          <a:p>
            <a:pPr indent="-406400" lvl="0" marL="628650" rtl="0" algn="l">
              <a:lnSpc>
                <a:spcPct val="90000"/>
              </a:lnSpc>
              <a:spcBef>
                <a:spcPts val="0"/>
              </a:spcBef>
              <a:spcAft>
                <a:spcPts val="0"/>
              </a:spcAft>
              <a:buSzPts val="2800"/>
              <a:buAutoNum type="arabicPeriod"/>
            </a:pPr>
            <a:r>
              <a:rPr lang="en-US"/>
              <a:t>scikit learn 1.1.3</a:t>
            </a:r>
            <a:endParaRPr/>
          </a:p>
          <a:p>
            <a:pPr indent="-406400" lvl="0" marL="628650" rtl="0" algn="l">
              <a:lnSpc>
                <a:spcPct val="90000"/>
              </a:lnSpc>
              <a:spcBef>
                <a:spcPts val="0"/>
              </a:spcBef>
              <a:spcAft>
                <a:spcPts val="0"/>
              </a:spcAft>
              <a:buSzPts val="2800"/>
              <a:buAutoNum type="arabicPeriod"/>
            </a:pPr>
            <a:r>
              <a:rPr lang="en-US"/>
              <a:t>pandas 1.4.4</a:t>
            </a:r>
            <a:endParaRPr/>
          </a:p>
          <a:p>
            <a:pPr indent="-406400" lvl="0" marL="628650" rtl="0" algn="l">
              <a:lnSpc>
                <a:spcPct val="90000"/>
              </a:lnSpc>
              <a:spcBef>
                <a:spcPts val="0"/>
              </a:spcBef>
              <a:spcAft>
                <a:spcPts val="0"/>
              </a:spcAft>
              <a:buSzPts val="2800"/>
              <a:buAutoNum type="arabicPeriod"/>
            </a:pPr>
            <a:r>
              <a:rPr lang="en-US"/>
              <a:t>seaborn 0.11.2</a:t>
            </a:r>
            <a:endParaRPr/>
          </a:p>
          <a:p>
            <a:pPr indent="-406400" lvl="0" marL="628650" rtl="0" algn="l">
              <a:lnSpc>
                <a:spcPct val="90000"/>
              </a:lnSpc>
              <a:spcBef>
                <a:spcPts val="0"/>
              </a:spcBef>
              <a:spcAft>
                <a:spcPts val="0"/>
              </a:spcAft>
              <a:buSzPts val="2800"/>
              <a:buAutoNum type="arabicPeriod"/>
            </a:pPr>
            <a:r>
              <a:rPr lang="en-US"/>
              <a:t>matplotlib</a:t>
            </a:r>
            <a:endParaRPr/>
          </a:p>
          <a:p>
            <a:pPr indent="-406400" lvl="0" marL="628650" rtl="0" algn="l">
              <a:lnSpc>
                <a:spcPct val="90000"/>
              </a:lnSpc>
              <a:spcBef>
                <a:spcPts val="0"/>
              </a:spcBef>
              <a:spcAft>
                <a:spcPts val="0"/>
              </a:spcAft>
              <a:buSzPts val="2800"/>
              <a:buAutoNum type="arabicPeriod"/>
            </a:pPr>
            <a:r>
              <a:rPr lang="en-US"/>
              <a:t>pytorch 1.13</a:t>
            </a:r>
            <a:endParaRPr/>
          </a:p>
          <a:p>
            <a:pPr indent="-228600" lvl="0" marL="628650" rtl="0" algn="l">
              <a:lnSpc>
                <a:spcPct val="90000"/>
              </a:lnSpc>
              <a:spcBef>
                <a:spcPts val="1000"/>
              </a:spcBef>
              <a:spcAft>
                <a:spcPts val="0"/>
              </a:spcAft>
              <a:buNone/>
            </a:pPr>
            <a:r>
              <a:t/>
            </a:r>
            <a:endParaRPr/>
          </a:p>
        </p:txBody>
      </p:sp>
      <p:pic>
        <p:nvPicPr>
          <p:cNvPr id="276" name="Google Shape;276;g1a4b6dcf265cea45_43"/>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77" name="Google Shape;277;g1a4b6dcf265cea45_43"/>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a4b6dcf265cea45_52"/>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Tahapan Penelitian</a:t>
            </a:r>
            <a:endParaRPr/>
          </a:p>
        </p:txBody>
      </p:sp>
      <p:sp>
        <p:nvSpPr>
          <p:cNvPr id="283" name="Google Shape;283;g1a4b6dcf265cea45_52"/>
          <p:cNvSpPr txBox="1"/>
          <p:nvPr>
            <p:ph idx="1" type="body"/>
          </p:nvPr>
        </p:nvSpPr>
        <p:spPr>
          <a:xfrm>
            <a:off x="690125" y="1480575"/>
            <a:ext cx="11182200" cy="4761300"/>
          </a:xfrm>
          <a:prstGeom prst="rect">
            <a:avLst/>
          </a:prstGeom>
          <a:noFill/>
          <a:ln>
            <a:noFill/>
          </a:ln>
        </p:spPr>
        <p:txBody>
          <a:bodyPr anchorCtr="0" anchor="t" bIns="45700" lIns="91425" spcFirstLastPara="1" rIns="91425" wrap="square" tIns="45700">
            <a:normAutofit/>
          </a:bodyPr>
          <a:lstStyle/>
          <a:p>
            <a:pPr indent="-228600" lvl="0" marL="628650" rtl="0" algn="l">
              <a:lnSpc>
                <a:spcPct val="90000"/>
              </a:lnSpc>
              <a:spcBef>
                <a:spcPts val="1000"/>
              </a:spcBef>
              <a:spcAft>
                <a:spcPts val="0"/>
              </a:spcAft>
              <a:buNone/>
            </a:pPr>
            <a:r>
              <a:t/>
            </a:r>
            <a:endParaRPr/>
          </a:p>
        </p:txBody>
      </p:sp>
      <p:pic>
        <p:nvPicPr>
          <p:cNvPr id="284" name="Google Shape;284;g1a4b6dcf265cea45_52"/>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85" name="Google Shape;285;g1a4b6dcf265cea45_52"/>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286" name="Google Shape;286;g1a4b6dcf265cea45_52"/>
          <p:cNvPicPr preferRelativeResize="0"/>
          <p:nvPr/>
        </p:nvPicPr>
        <p:blipFill>
          <a:blip r:embed="rId5">
            <a:alphaModFix/>
          </a:blip>
          <a:stretch>
            <a:fillRect/>
          </a:stretch>
        </p:blipFill>
        <p:spPr>
          <a:xfrm>
            <a:off x="690125" y="1208050"/>
            <a:ext cx="11034125" cy="50338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1b85bdffe41_0_34"/>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Studi Literatur</a:t>
            </a:r>
            <a:endParaRPr/>
          </a:p>
        </p:txBody>
      </p:sp>
      <p:sp>
        <p:nvSpPr>
          <p:cNvPr id="292" name="Google Shape;292;g1b85bdffe41_0_34"/>
          <p:cNvSpPr txBox="1"/>
          <p:nvPr>
            <p:ph idx="1" type="body"/>
          </p:nvPr>
        </p:nvSpPr>
        <p:spPr>
          <a:xfrm>
            <a:off x="690125" y="1480575"/>
            <a:ext cx="11182200" cy="47613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Membandingkan algoritma klasifikasi yang sesuai untuk  buah manggis</a:t>
            </a:r>
            <a:endParaRPr/>
          </a:p>
          <a:p>
            <a:pPr indent="-406400" lvl="0" marL="457200" rtl="0" algn="l">
              <a:lnSpc>
                <a:spcPct val="90000"/>
              </a:lnSpc>
              <a:spcBef>
                <a:spcPts val="0"/>
              </a:spcBef>
              <a:spcAft>
                <a:spcPts val="0"/>
              </a:spcAft>
              <a:buSzPts val="2800"/>
              <a:buChar char="•"/>
            </a:pPr>
            <a:r>
              <a:rPr lang="en-US"/>
              <a:t>Mencari algoritma objek detection yang cocok untuk buah manggis</a:t>
            </a:r>
            <a:endParaRPr/>
          </a:p>
          <a:p>
            <a:pPr indent="-406400" lvl="0" marL="457200" rtl="0" algn="l">
              <a:lnSpc>
                <a:spcPct val="90000"/>
              </a:lnSpc>
              <a:spcBef>
                <a:spcPts val="0"/>
              </a:spcBef>
              <a:spcAft>
                <a:spcPts val="0"/>
              </a:spcAft>
              <a:buSzPts val="2800"/>
              <a:buChar char="•"/>
            </a:pPr>
            <a:r>
              <a:rPr lang="en-US"/>
              <a:t>Faktor faktor yang mempengaruhi kualitas buah manggis</a:t>
            </a:r>
            <a:endParaRPr/>
          </a:p>
          <a:p>
            <a:pPr indent="-406400" lvl="0" marL="457200" rtl="0" algn="l">
              <a:lnSpc>
                <a:spcPct val="90000"/>
              </a:lnSpc>
              <a:spcBef>
                <a:spcPts val="0"/>
              </a:spcBef>
              <a:spcAft>
                <a:spcPts val="0"/>
              </a:spcAft>
              <a:buSzPts val="2800"/>
              <a:buChar char="•"/>
            </a:pPr>
            <a:r>
              <a:rPr lang="en-US"/>
              <a:t>Mempelajari dan memahami YOLO v7</a:t>
            </a:r>
            <a:endParaRPr/>
          </a:p>
        </p:txBody>
      </p:sp>
      <p:pic>
        <p:nvPicPr>
          <p:cNvPr id="293" name="Google Shape;293;g1b85bdffe41_0_34"/>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294" name="Google Shape;294;g1b85bdffe41_0_34"/>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1b85bdffe41_0_49"/>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Perancangan sistem akuisisi data</a:t>
            </a:r>
            <a:endParaRPr/>
          </a:p>
        </p:txBody>
      </p:sp>
      <p:sp>
        <p:nvSpPr>
          <p:cNvPr id="300" name="Google Shape;300;g1b85bdffe41_0_49"/>
          <p:cNvSpPr txBox="1"/>
          <p:nvPr>
            <p:ph idx="1" type="body"/>
          </p:nvPr>
        </p:nvSpPr>
        <p:spPr>
          <a:xfrm>
            <a:off x="5385175" y="1480575"/>
            <a:ext cx="6487200" cy="47613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i="1" lang="en-US" sz="1700">
                <a:solidFill>
                  <a:schemeClr val="dk1"/>
                </a:solidFill>
                <a:latin typeface="Times New Roman"/>
                <a:ea typeface="Times New Roman"/>
                <a:cs typeface="Times New Roman"/>
                <a:sym typeface="Times New Roman"/>
              </a:rPr>
              <a:t>Industrial Camera </a:t>
            </a:r>
            <a:r>
              <a:rPr lang="en-US" sz="1700">
                <a:solidFill>
                  <a:schemeClr val="dk1"/>
                </a:solidFill>
                <a:latin typeface="Times New Roman"/>
                <a:ea typeface="Times New Roman"/>
                <a:cs typeface="Times New Roman"/>
                <a:sym typeface="Times New Roman"/>
              </a:rPr>
              <a:t>bertipe MAGNUS 2K spesifikasi sebagai berikut:</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Video output interface: HDMI</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Lens interface: C/CS</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Working voltage: 12V</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Working current: 150mA</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Sensing size: 1/2.5"</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Cell size: 3.0um*3.0um</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Effective pixels: 1920*1080P</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Sharpness : 1200TVLine</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Frame rate at the highest resolution: 60FPS frame</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Scanning method progressive</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Shutter type : Electronic shutter</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Dynamic range: 60dB</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Signal to noise ratio: 45dB</a:t>
            </a:r>
            <a:endParaRPr sz="1700">
              <a:solidFill>
                <a:schemeClr val="dk1"/>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chemeClr val="dk1"/>
              </a:buClr>
              <a:buSzPts val="1700"/>
              <a:buFont typeface="Times New Roman"/>
              <a:buChar char="●"/>
            </a:pPr>
            <a:r>
              <a:rPr lang="en-US" sz="1700">
                <a:solidFill>
                  <a:schemeClr val="dk1"/>
                </a:solidFill>
                <a:latin typeface="Times New Roman"/>
                <a:ea typeface="Times New Roman"/>
                <a:cs typeface="Times New Roman"/>
                <a:sym typeface="Times New Roman"/>
              </a:rPr>
              <a:t>focus lens: 2.8 -12 mm lens</a:t>
            </a:r>
            <a:endParaRPr sz="3300"/>
          </a:p>
        </p:txBody>
      </p:sp>
      <p:pic>
        <p:nvPicPr>
          <p:cNvPr id="301" name="Google Shape;301;g1b85bdffe41_0_49"/>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02" name="Google Shape;302;g1b85bdffe41_0_49"/>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303" name="Google Shape;303;g1b85bdffe41_0_49"/>
          <p:cNvPicPr preferRelativeResize="0"/>
          <p:nvPr/>
        </p:nvPicPr>
        <p:blipFill>
          <a:blip r:embed="rId5">
            <a:alphaModFix/>
          </a:blip>
          <a:stretch>
            <a:fillRect/>
          </a:stretch>
        </p:blipFill>
        <p:spPr>
          <a:xfrm>
            <a:off x="690125" y="1480575"/>
            <a:ext cx="4695050" cy="385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b85bdffe41_0_58"/>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Pengambilan Data Citra</a:t>
            </a:r>
            <a:endParaRPr/>
          </a:p>
        </p:txBody>
      </p:sp>
      <p:sp>
        <p:nvSpPr>
          <p:cNvPr id="309" name="Google Shape;309;g1b85bdffe41_0_58"/>
          <p:cNvSpPr txBox="1"/>
          <p:nvPr>
            <p:ph idx="1" type="body"/>
          </p:nvPr>
        </p:nvSpPr>
        <p:spPr>
          <a:xfrm>
            <a:off x="5385175" y="1480575"/>
            <a:ext cx="6487200" cy="4761300"/>
          </a:xfrm>
          <a:prstGeom prst="rect">
            <a:avLst/>
          </a:prstGeom>
          <a:noFill/>
          <a:ln>
            <a:noFill/>
          </a:ln>
        </p:spPr>
        <p:txBody>
          <a:bodyPr anchorCtr="0" anchor="t" bIns="45700" lIns="91425" spcFirstLastPara="1" rIns="91425" wrap="square" tIns="45700">
            <a:noAutofit/>
          </a:bodyPr>
          <a:lstStyle/>
          <a:p>
            <a:pPr indent="-438150" lvl="0" marL="457200" rtl="0" algn="just">
              <a:lnSpc>
                <a:spcPct val="115000"/>
              </a:lnSpc>
              <a:spcBef>
                <a:spcPts val="0"/>
              </a:spcBef>
              <a:spcAft>
                <a:spcPts val="0"/>
              </a:spcAft>
              <a:buSzPts val="3300"/>
              <a:buChar char="•"/>
            </a:pPr>
            <a:r>
              <a:rPr lang="en-US" sz="3300"/>
              <a:t>Mengambil data citranya dengan mengelindingkan buah manggis di alat tersebut dan difoto beberapa kali atau langsung divideokan saja</a:t>
            </a:r>
            <a:endParaRPr sz="3300"/>
          </a:p>
        </p:txBody>
      </p:sp>
      <p:pic>
        <p:nvPicPr>
          <p:cNvPr id="310" name="Google Shape;310;g1b85bdffe41_0_58"/>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11" name="Google Shape;311;g1b85bdffe41_0_58"/>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312" name="Google Shape;312;g1b85bdffe41_0_58"/>
          <p:cNvPicPr preferRelativeResize="0"/>
          <p:nvPr/>
        </p:nvPicPr>
        <p:blipFill>
          <a:blip r:embed="rId5">
            <a:alphaModFix/>
          </a:blip>
          <a:stretch>
            <a:fillRect/>
          </a:stretch>
        </p:blipFill>
        <p:spPr>
          <a:xfrm>
            <a:off x="690125" y="1480575"/>
            <a:ext cx="4695050" cy="38502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Alur Presentasi</a:t>
            </a:r>
            <a:endParaRPr/>
          </a:p>
        </p:txBody>
      </p:sp>
      <p:sp>
        <p:nvSpPr>
          <p:cNvPr id="102" name="Google Shape;102;p2"/>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Bab 1 (Pendahuluan)</a:t>
            </a:r>
            <a:endParaRPr/>
          </a:p>
          <a:p>
            <a:pPr indent="-381000" lvl="1" marL="914400" rtl="0" algn="l">
              <a:lnSpc>
                <a:spcPct val="90000"/>
              </a:lnSpc>
              <a:spcBef>
                <a:spcPts val="0"/>
              </a:spcBef>
              <a:spcAft>
                <a:spcPts val="0"/>
              </a:spcAft>
              <a:buSzPts val="2400"/>
              <a:buChar char="•"/>
            </a:pPr>
            <a:r>
              <a:rPr lang="en-US"/>
              <a:t>Latar Belakang</a:t>
            </a:r>
            <a:endParaRPr/>
          </a:p>
          <a:p>
            <a:pPr indent="-381000" lvl="1" marL="914400" rtl="0" algn="l">
              <a:lnSpc>
                <a:spcPct val="90000"/>
              </a:lnSpc>
              <a:spcBef>
                <a:spcPts val="0"/>
              </a:spcBef>
              <a:spcAft>
                <a:spcPts val="0"/>
              </a:spcAft>
              <a:buSzPts val="2400"/>
              <a:buChar char="•"/>
            </a:pPr>
            <a:r>
              <a:rPr lang="en-US"/>
              <a:t>Rumusan Masalah</a:t>
            </a:r>
            <a:endParaRPr/>
          </a:p>
          <a:p>
            <a:pPr indent="-381000" lvl="1" marL="914400" rtl="0" algn="l">
              <a:lnSpc>
                <a:spcPct val="90000"/>
              </a:lnSpc>
              <a:spcBef>
                <a:spcPts val="0"/>
              </a:spcBef>
              <a:spcAft>
                <a:spcPts val="0"/>
              </a:spcAft>
              <a:buSzPts val="2400"/>
              <a:buChar char="•"/>
            </a:pPr>
            <a:r>
              <a:rPr lang="en-US"/>
              <a:t>Tujuan Penelitian</a:t>
            </a:r>
            <a:endParaRPr/>
          </a:p>
          <a:p>
            <a:pPr indent="-381000" lvl="1" marL="914400" rtl="0" algn="l">
              <a:lnSpc>
                <a:spcPct val="90000"/>
              </a:lnSpc>
              <a:spcBef>
                <a:spcPts val="0"/>
              </a:spcBef>
              <a:spcAft>
                <a:spcPts val="0"/>
              </a:spcAft>
              <a:buSzPts val="2400"/>
              <a:buChar char="•"/>
            </a:pPr>
            <a:r>
              <a:rPr lang="en-US"/>
              <a:t>Manfaat Penelitian</a:t>
            </a:r>
            <a:endParaRPr/>
          </a:p>
          <a:p>
            <a:pPr indent="-381000" lvl="1" marL="914400" rtl="0" algn="l">
              <a:lnSpc>
                <a:spcPct val="90000"/>
              </a:lnSpc>
              <a:spcBef>
                <a:spcPts val="0"/>
              </a:spcBef>
              <a:spcAft>
                <a:spcPts val="0"/>
              </a:spcAft>
              <a:buSzPts val="2400"/>
              <a:buChar char="•"/>
            </a:pPr>
            <a:r>
              <a:rPr lang="en-US"/>
              <a:t>Ruang Lingkup</a:t>
            </a:r>
            <a:endParaRPr/>
          </a:p>
          <a:p>
            <a:pPr indent="-406400" lvl="0" marL="457200" rtl="0" algn="l">
              <a:lnSpc>
                <a:spcPct val="90000"/>
              </a:lnSpc>
              <a:spcBef>
                <a:spcPts val="0"/>
              </a:spcBef>
              <a:spcAft>
                <a:spcPts val="0"/>
              </a:spcAft>
              <a:buSzPts val="2800"/>
              <a:buChar char="•"/>
            </a:pPr>
            <a:r>
              <a:rPr lang="en-US"/>
              <a:t>Bab 2</a:t>
            </a:r>
            <a:endParaRPr/>
          </a:p>
          <a:p>
            <a:pPr indent="-381000" lvl="1" marL="914400" rtl="0" algn="l">
              <a:spcBef>
                <a:spcPts val="0"/>
              </a:spcBef>
              <a:spcAft>
                <a:spcPts val="0"/>
              </a:spcAft>
              <a:buSzPts val="2400"/>
              <a:buChar char="•"/>
            </a:pPr>
            <a:r>
              <a:rPr lang="en-US"/>
              <a:t>Algoritma YOLO v7</a:t>
            </a:r>
            <a:endParaRPr/>
          </a:p>
          <a:p>
            <a:pPr indent="-381000" lvl="1" marL="914400" rtl="0" algn="l">
              <a:lnSpc>
                <a:spcPct val="90000"/>
              </a:lnSpc>
              <a:spcBef>
                <a:spcPts val="0"/>
              </a:spcBef>
              <a:spcAft>
                <a:spcPts val="0"/>
              </a:spcAft>
              <a:buSzPts val="2400"/>
              <a:buChar char="•"/>
            </a:pPr>
            <a:r>
              <a:rPr lang="en-US"/>
              <a:t>Faktor mempengaruhi kualitas buah manggis</a:t>
            </a:r>
            <a:endParaRPr/>
          </a:p>
          <a:p>
            <a:pPr indent="-406400" lvl="0" marL="457200" rtl="0" algn="l">
              <a:lnSpc>
                <a:spcPct val="90000"/>
              </a:lnSpc>
              <a:spcBef>
                <a:spcPts val="0"/>
              </a:spcBef>
              <a:spcAft>
                <a:spcPts val="0"/>
              </a:spcAft>
              <a:buSzPts val="2800"/>
              <a:buChar char="•"/>
            </a:pPr>
            <a:r>
              <a:rPr lang="en-US"/>
              <a:t>Bab 3</a:t>
            </a:r>
            <a:endParaRPr/>
          </a:p>
          <a:p>
            <a:pPr indent="-381000" lvl="1" marL="914400" rtl="0" algn="l">
              <a:lnSpc>
                <a:spcPct val="90000"/>
              </a:lnSpc>
              <a:spcBef>
                <a:spcPts val="0"/>
              </a:spcBef>
              <a:spcAft>
                <a:spcPts val="0"/>
              </a:spcAft>
              <a:buSzPts val="2400"/>
              <a:buChar char="•"/>
            </a:pPr>
            <a:r>
              <a:rPr lang="en-US"/>
              <a:t>Alat dan Bahan</a:t>
            </a:r>
            <a:endParaRPr/>
          </a:p>
          <a:p>
            <a:pPr indent="-381000" lvl="1" marL="914400" rtl="0" algn="l">
              <a:lnSpc>
                <a:spcPct val="90000"/>
              </a:lnSpc>
              <a:spcBef>
                <a:spcPts val="0"/>
              </a:spcBef>
              <a:spcAft>
                <a:spcPts val="0"/>
              </a:spcAft>
              <a:buSzPts val="2400"/>
              <a:buChar char="•"/>
            </a:pPr>
            <a:r>
              <a:rPr lang="en-US"/>
              <a:t>Tahap Penelitian</a:t>
            </a:r>
            <a:endParaRPr/>
          </a:p>
          <a:p>
            <a:pPr indent="-381000" lvl="1" marL="914400" rtl="0" algn="l">
              <a:lnSpc>
                <a:spcPct val="90000"/>
              </a:lnSpc>
              <a:spcBef>
                <a:spcPts val="0"/>
              </a:spcBef>
              <a:spcAft>
                <a:spcPts val="0"/>
              </a:spcAft>
              <a:buSzPts val="2400"/>
              <a:buChar char="•"/>
            </a:pPr>
            <a:r>
              <a:rPr lang="en-US"/>
              <a:t>Jadwal Penelitian</a:t>
            </a:r>
            <a:endParaRPr/>
          </a:p>
        </p:txBody>
      </p:sp>
      <p:pic>
        <p:nvPicPr>
          <p:cNvPr id="103" name="Google Shape;103;p2"/>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104" name="Google Shape;104;p2"/>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1b85bdffe41_0_66"/>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Pengolahan Data Citra - Preprocessing</a:t>
            </a:r>
            <a:endParaRPr/>
          </a:p>
        </p:txBody>
      </p:sp>
      <p:sp>
        <p:nvSpPr>
          <p:cNvPr id="318" name="Google Shape;318;g1b85bdffe41_0_66"/>
          <p:cNvSpPr txBox="1"/>
          <p:nvPr>
            <p:ph idx="1" type="body"/>
          </p:nvPr>
        </p:nvSpPr>
        <p:spPr>
          <a:xfrm>
            <a:off x="838200" y="1480575"/>
            <a:ext cx="11034300" cy="4761300"/>
          </a:xfrm>
          <a:prstGeom prst="rect">
            <a:avLst/>
          </a:prstGeom>
          <a:noFill/>
          <a:ln>
            <a:noFill/>
          </a:ln>
        </p:spPr>
        <p:txBody>
          <a:bodyPr anchorCtr="0" anchor="t" bIns="45700" lIns="91425" spcFirstLastPara="1" rIns="91425" wrap="square" tIns="45700">
            <a:noAutofit/>
          </a:bodyPr>
          <a:lstStyle/>
          <a:p>
            <a:pPr indent="-438150" lvl="0" marL="457200" rtl="0" algn="just">
              <a:lnSpc>
                <a:spcPct val="115000"/>
              </a:lnSpc>
              <a:spcBef>
                <a:spcPts val="0"/>
              </a:spcBef>
              <a:spcAft>
                <a:spcPts val="0"/>
              </a:spcAft>
              <a:buSzPts val="3300"/>
              <a:buChar char="•"/>
            </a:pPr>
            <a:r>
              <a:rPr lang="en-US" sz="3300"/>
              <a:t>Shear</a:t>
            </a:r>
            <a:endParaRPr sz="3300"/>
          </a:p>
          <a:p>
            <a:pPr indent="-438150" lvl="0" marL="457200" rtl="0" algn="just">
              <a:lnSpc>
                <a:spcPct val="115000"/>
              </a:lnSpc>
              <a:spcBef>
                <a:spcPts val="0"/>
              </a:spcBef>
              <a:spcAft>
                <a:spcPts val="0"/>
              </a:spcAft>
              <a:buSzPts val="3300"/>
              <a:buChar char="•"/>
            </a:pPr>
            <a:r>
              <a:rPr lang="en-US" sz="3300"/>
              <a:t>Translation</a:t>
            </a:r>
            <a:endParaRPr sz="3300"/>
          </a:p>
          <a:p>
            <a:pPr indent="-438150" lvl="0" marL="457200" rtl="0" algn="just">
              <a:lnSpc>
                <a:spcPct val="115000"/>
              </a:lnSpc>
              <a:spcBef>
                <a:spcPts val="0"/>
              </a:spcBef>
              <a:spcAft>
                <a:spcPts val="0"/>
              </a:spcAft>
              <a:buSzPts val="3300"/>
              <a:buChar char="•"/>
            </a:pPr>
            <a:r>
              <a:rPr lang="en-US" sz="3300"/>
              <a:t>Rotation</a:t>
            </a:r>
            <a:endParaRPr sz="3300"/>
          </a:p>
        </p:txBody>
      </p:sp>
      <p:pic>
        <p:nvPicPr>
          <p:cNvPr id="319" name="Google Shape;319;g1b85bdffe41_0_66"/>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20" name="Google Shape;320;g1b85bdffe41_0_66"/>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b85bdffe41_0_74"/>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Pengolahan Data Citra - Labelling</a:t>
            </a:r>
            <a:endParaRPr/>
          </a:p>
        </p:txBody>
      </p:sp>
      <p:sp>
        <p:nvSpPr>
          <p:cNvPr id="326" name="Google Shape;326;g1b85bdffe41_0_74"/>
          <p:cNvSpPr txBox="1"/>
          <p:nvPr>
            <p:ph idx="1" type="body"/>
          </p:nvPr>
        </p:nvSpPr>
        <p:spPr>
          <a:xfrm>
            <a:off x="6096000" y="1480575"/>
            <a:ext cx="5776500" cy="4761300"/>
          </a:xfrm>
          <a:prstGeom prst="rect">
            <a:avLst/>
          </a:prstGeom>
          <a:noFill/>
          <a:ln>
            <a:noFill/>
          </a:ln>
        </p:spPr>
        <p:txBody>
          <a:bodyPr anchorCtr="0" anchor="t" bIns="45700" lIns="91425" spcFirstLastPara="1" rIns="91425" wrap="square" tIns="45700">
            <a:noAutofit/>
          </a:bodyPr>
          <a:lstStyle/>
          <a:p>
            <a:pPr indent="-438150" lvl="0" marL="457200" rtl="0" algn="just">
              <a:lnSpc>
                <a:spcPct val="115000"/>
              </a:lnSpc>
              <a:spcBef>
                <a:spcPts val="0"/>
              </a:spcBef>
              <a:spcAft>
                <a:spcPts val="0"/>
              </a:spcAft>
              <a:buSzPts val="3300"/>
              <a:buChar char="•"/>
            </a:pPr>
            <a:r>
              <a:rPr lang="en-US" sz="3300"/>
              <a:t>Aplikasi yang digunakan untuk melabeli gambar adalah labelme</a:t>
            </a:r>
            <a:endParaRPr sz="3300"/>
          </a:p>
          <a:p>
            <a:pPr indent="-438150" lvl="0" marL="457200" rtl="0" algn="just">
              <a:lnSpc>
                <a:spcPct val="115000"/>
              </a:lnSpc>
              <a:spcBef>
                <a:spcPts val="0"/>
              </a:spcBef>
              <a:spcAft>
                <a:spcPts val="0"/>
              </a:spcAft>
              <a:buSzPts val="3300"/>
              <a:buChar char="•"/>
            </a:pPr>
            <a:r>
              <a:rPr lang="en-US" sz="3300"/>
              <a:t>caranya tinggal dibuat kotak saja.</a:t>
            </a:r>
            <a:endParaRPr sz="3300"/>
          </a:p>
        </p:txBody>
      </p:sp>
      <p:pic>
        <p:nvPicPr>
          <p:cNvPr id="327" name="Google Shape;327;g1b85bdffe41_0_74"/>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28" name="Google Shape;328;g1b85bdffe41_0_74"/>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329" name="Google Shape;329;g1b85bdffe41_0_74"/>
          <p:cNvPicPr preferRelativeResize="0"/>
          <p:nvPr/>
        </p:nvPicPr>
        <p:blipFill>
          <a:blip r:embed="rId5">
            <a:alphaModFix/>
          </a:blip>
          <a:stretch>
            <a:fillRect/>
          </a:stretch>
        </p:blipFill>
        <p:spPr>
          <a:xfrm>
            <a:off x="838192" y="1135547"/>
            <a:ext cx="4140320" cy="54176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b85bdffe41_0_83"/>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Pengolahan Data Citra - Splitting Data</a:t>
            </a:r>
            <a:endParaRPr/>
          </a:p>
        </p:txBody>
      </p:sp>
      <p:sp>
        <p:nvSpPr>
          <p:cNvPr id="335" name="Google Shape;335;g1b85bdffe41_0_83"/>
          <p:cNvSpPr txBox="1"/>
          <p:nvPr>
            <p:ph idx="1" type="body"/>
          </p:nvPr>
        </p:nvSpPr>
        <p:spPr>
          <a:xfrm>
            <a:off x="6096000" y="1480575"/>
            <a:ext cx="5776500" cy="4761300"/>
          </a:xfrm>
          <a:prstGeom prst="rect">
            <a:avLst/>
          </a:prstGeom>
          <a:noFill/>
          <a:ln>
            <a:noFill/>
          </a:ln>
        </p:spPr>
        <p:txBody>
          <a:bodyPr anchorCtr="0" anchor="t" bIns="45700" lIns="91425" spcFirstLastPara="1" rIns="91425" wrap="square" tIns="45700">
            <a:noAutofit/>
          </a:bodyPr>
          <a:lstStyle/>
          <a:p>
            <a:pPr indent="-438150" lvl="0" marL="457200" rtl="0" algn="just">
              <a:lnSpc>
                <a:spcPct val="115000"/>
              </a:lnSpc>
              <a:spcBef>
                <a:spcPts val="0"/>
              </a:spcBef>
              <a:spcAft>
                <a:spcPts val="0"/>
              </a:spcAft>
              <a:buSzPts val="3300"/>
              <a:buChar char="•"/>
            </a:pPr>
            <a:r>
              <a:rPr lang="en-US" sz="3300"/>
              <a:t>Berdasarkan </a:t>
            </a:r>
            <a:r>
              <a:rPr lang="en-US" sz="3300" u="sng">
                <a:solidFill>
                  <a:schemeClr val="hlink"/>
                </a:solidFill>
                <a:hlinkClick r:id="rId3"/>
              </a:rPr>
              <a:t>referensi</a:t>
            </a:r>
            <a:r>
              <a:rPr lang="en-US" sz="3300"/>
              <a:t>, Pembagian data dilakukan 70% training , 30% testing. Tetapi karena kita membutuhkan validasi, maka dimodifikasi menjadi 70% training , 15% testing,dan 15% validation</a:t>
            </a:r>
            <a:endParaRPr sz="3300"/>
          </a:p>
        </p:txBody>
      </p:sp>
      <p:pic>
        <p:nvPicPr>
          <p:cNvPr id="336" name="Google Shape;336;g1b85bdffe41_0_83"/>
          <p:cNvPicPr preferRelativeResize="0"/>
          <p:nvPr/>
        </p:nvPicPr>
        <p:blipFill rotWithShape="1">
          <a:blip r:embed="rId4">
            <a:alphaModFix/>
          </a:blip>
          <a:srcRect b="0" l="0" r="0" t="0"/>
          <a:stretch/>
        </p:blipFill>
        <p:spPr>
          <a:xfrm>
            <a:off x="-22860" y="2107096"/>
            <a:ext cx="442302" cy="4761254"/>
          </a:xfrm>
          <a:prstGeom prst="rect">
            <a:avLst/>
          </a:prstGeom>
          <a:noFill/>
          <a:ln>
            <a:noFill/>
          </a:ln>
        </p:spPr>
      </p:pic>
      <p:pic>
        <p:nvPicPr>
          <p:cNvPr id="337" name="Google Shape;337;g1b85bdffe41_0_83"/>
          <p:cNvPicPr preferRelativeResize="0"/>
          <p:nvPr/>
        </p:nvPicPr>
        <p:blipFill rotWithShape="1">
          <a:blip r:embed="rId5">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b86ef6a561_0_0"/>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Training Data</a:t>
            </a:r>
            <a:endParaRPr/>
          </a:p>
        </p:txBody>
      </p:sp>
      <p:sp>
        <p:nvSpPr>
          <p:cNvPr id="343" name="Google Shape;343;g1b86ef6a561_0_0"/>
          <p:cNvSpPr txBox="1"/>
          <p:nvPr>
            <p:ph idx="1" type="body"/>
          </p:nvPr>
        </p:nvSpPr>
        <p:spPr>
          <a:xfrm>
            <a:off x="955425" y="5630150"/>
            <a:ext cx="10917000" cy="1019700"/>
          </a:xfrm>
          <a:prstGeom prst="rect">
            <a:avLst/>
          </a:prstGeom>
          <a:noFill/>
          <a:ln>
            <a:noFill/>
          </a:ln>
        </p:spPr>
        <p:txBody>
          <a:bodyPr anchorCtr="0" anchor="t" bIns="45700" lIns="91425" spcFirstLastPara="1" rIns="91425" wrap="square" tIns="45700">
            <a:normAutofit/>
          </a:bodyPr>
          <a:lstStyle/>
          <a:p>
            <a:pPr indent="-355600" lvl="0" marL="457200" rtl="0" algn="just">
              <a:lnSpc>
                <a:spcPct val="115000"/>
              </a:lnSpc>
              <a:spcBef>
                <a:spcPts val="0"/>
              </a:spcBef>
              <a:spcAft>
                <a:spcPts val="0"/>
              </a:spcAft>
              <a:buSzPts val="2000"/>
              <a:buChar char="•"/>
            </a:pPr>
            <a:r>
              <a:rPr lang="en-US" sz="2000"/>
              <a:t>Training Data dilakukan dengan server Komputasi IPB (GPU RTX 2060)</a:t>
            </a:r>
            <a:endParaRPr sz="2000"/>
          </a:p>
          <a:p>
            <a:pPr indent="-355600" lvl="0" marL="457200" rtl="0" algn="just">
              <a:lnSpc>
                <a:spcPct val="115000"/>
              </a:lnSpc>
              <a:spcBef>
                <a:spcPts val="0"/>
              </a:spcBef>
              <a:spcAft>
                <a:spcPts val="0"/>
              </a:spcAft>
              <a:buSzPts val="2000"/>
              <a:buChar char="•"/>
            </a:pPr>
            <a:r>
              <a:rPr lang="en-US" sz="2000"/>
              <a:t>Training data di</a:t>
            </a:r>
            <a:r>
              <a:rPr i="1" lang="en-US" sz="2000"/>
              <a:t>running</a:t>
            </a:r>
            <a:r>
              <a:rPr lang="en-US" sz="2000"/>
              <a:t> dengan menggunakan model pretrained model (YOLO v7)</a:t>
            </a:r>
            <a:endParaRPr sz="2000"/>
          </a:p>
        </p:txBody>
      </p:sp>
      <p:pic>
        <p:nvPicPr>
          <p:cNvPr id="344" name="Google Shape;344;g1b86ef6a561_0_0"/>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45" name="Google Shape;345;g1b86ef6a561_0_0"/>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346" name="Google Shape;346;g1b86ef6a561_0_0"/>
          <p:cNvPicPr preferRelativeResize="0"/>
          <p:nvPr/>
        </p:nvPicPr>
        <p:blipFill>
          <a:blip r:embed="rId5">
            <a:alphaModFix/>
          </a:blip>
          <a:stretch>
            <a:fillRect/>
          </a:stretch>
        </p:blipFill>
        <p:spPr>
          <a:xfrm>
            <a:off x="1649956" y="1371213"/>
            <a:ext cx="8892094" cy="4115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1b86ef6a561_0_9"/>
          <p:cNvSpPr txBox="1"/>
          <p:nvPr>
            <p:ph type="title"/>
          </p:nvPr>
        </p:nvSpPr>
        <p:spPr>
          <a:xfrm>
            <a:off x="419450" y="115850"/>
            <a:ext cx="93108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Pengembangan model klasifikasi kualitas manggis</a:t>
            </a:r>
            <a:endParaRPr/>
          </a:p>
        </p:txBody>
      </p:sp>
      <p:sp>
        <p:nvSpPr>
          <p:cNvPr id="352" name="Google Shape;352;g1b86ef6a561_0_9"/>
          <p:cNvSpPr txBox="1"/>
          <p:nvPr>
            <p:ph idx="1" type="body"/>
          </p:nvPr>
        </p:nvSpPr>
        <p:spPr>
          <a:xfrm>
            <a:off x="955425" y="1135550"/>
            <a:ext cx="10917000" cy="5514300"/>
          </a:xfrm>
          <a:prstGeom prst="rect">
            <a:avLst/>
          </a:prstGeom>
          <a:noFill/>
          <a:ln>
            <a:noFill/>
          </a:ln>
        </p:spPr>
        <p:txBody>
          <a:bodyPr anchorCtr="0" anchor="t" bIns="45700" lIns="91425" spcFirstLastPara="1" rIns="91425" wrap="square" tIns="45700">
            <a:normAutofit/>
          </a:bodyPr>
          <a:lstStyle/>
          <a:p>
            <a:pPr indent="-355600" lvl="0" marL="457200" rtl="0" algn="just">
              <a:lnSpc>
                <a:spcPct val="115000"/>
              </a:lnSpc>
              <a:spcBef>
                <a:spcPts val="0"/>
              </a:spcBef>
              <a:spcAft>
                <a:spcPts val="0"/>
              </a:spcAft>
              <a:buSzPts val="2000"/>
              <a:buChar char="•"/>
            </a:pPr>
            <a:r>
              <a:rPr lang="en-US" sz="2000"/>
              <a:t>Tuning Hyperparameter</a:t>
            </a:r>
            <a:endParaRPr sz="2000"/>
          </a:p>
          <a:p>
            <a:pPr indent="-355600" lvl="1" marL="914400" rtl="0" algn="just">
              <a:lnSpc>
                <a:spcPct val="115000"/>
              </a:lnSpc>
              <a:spcBef>
                <a:spcPts val="0"/>
              </a:spcBef>
              <a:spcAft>
                <a:spcPts val="0"/>
              </a:spcAft>
              <a:buSzPts val="2000"/>
              <a:buChar char="•"/>
            </a:pPr>
            <a:r>
              <a:rPr lang="en-US" sz="2000"/>
              <a:t>Epochs</a:t>
            </a:r>
            <a:endParaRPr sz="2000"/>
          </a:p>
          <a:p>
            <a:pPr indent="-355600" lvl="1" marL="914400" rtl="0" algn="just">
              <a:lnSpc>
                <a:spcPct val="115000"/>
              </a:lnSpc>
              <a:spcBef>
                <a:spcPts val="0"/>
              </a:spcBef>
              <a:spcAft>
                <a:spcPts val="0"/>
              </a:spcAft>
              <a:buSzPts val="2000"/>
              <a:buChar char="•"/>
            </a:pPr>
            <a:r>
              <a:rPr lang="en-US" sz="2000"/>
              <a:t>batch size</a:t>
            </a:r>
            <a:endParaRPr sz="2000"/>
          </a:p>
          <a:p>
            <a:pPr indent="-355600" lvl="1" marL="914400" rtl="0" algn="just">
              <a:lnSpc>
                <a:spcPct val="115000"/>
              </a:lnSpc>
              <a:spcBef>
                <a:spcPts val="0"/>
              </a:spcBef>
              <a:spcAft>
                <a:spcPts val="0"/>
              </a:spcAft>
              <a:buSzPts val="2000"/>
              <a:buChar char="•"/>
            </a:pPr>
            <a:r>
              <a:rPr lang="en-US" sz="2000"/>
              <a:t>penggunaan banyaknya core gpu atau cpu</a:t>
            </a:r>
            <a:endParaRPr sz="2000"/>
          </a:p>
          <a:p>
            <a:pPr indent="-355600" lvl="1" marL="914400" rtl="0" algn="just">
              <a:lnSpc>
                <a:spcPct val="115000"/>
              </a:lnSpc>
              <a:spcBef>
                <a:spcPts val="0"/>
              </a:spcBef>
              <a:spcAft>
                <a:spcPts val="0"/>
              </a:spcAft>
              <a:buSzPts val="2000"/>
              <a:buChar char="•"/>
            </a:pPr>
            <a:r>
              <a:rPr lang="en-US" sz="2000"/>
              <a:t>learning rate</a:t>
            </a:r>
            <a:endParaRPr sz="2000"/>
          </a:p>
        </p:txBody>
      </p:sp>
      <p:pic>
        <p:nvPicPr>
          <p:cNvPr id="353" name="Google Shape;353;g1b86ef6a561_0_9"/>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54" name="Google Shape;354;g1b86ef6a561_0_9"/>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b86ef6a561_0_25"/>
          <p:cNvSpPr txBox="1"/>
          <p:nvPr>
            <p:ph type="title"/>
          </p:nvPr>
        </p:nvSpPr>
        <p:spPr>
          <a:xfrm>
            <a:off x="955425" y="115850"/>
            <a:ext cx="8774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Evaluasi Model </a:t>
            </a:r>
            <a:endParaRPr/>
          </a:p>
        </p:txBody>
      </p:sp>
      <p:sp>
        <p:nvSpPr>
          <p:cNvPr id="360" name="Google Shape;360;g1b86ef6a561_0_25"/>
          <p:cNvSpPr txBox="1"/>
          <p:nvPr>
            <p:ph idx="1" type="body"/>
          </p:nvPr>
        </p:nvSpPr>
        <p:spPr>
          <a:xfrm>
            <a:off x="955425" y="1135550"/>
            <a:ext cx="10917000" cy="5514300"/>
          </a:xfrm>
          <a:prstGeom prst="rect">
            <a:avLst/>
          </a:prstGeom>
          <a:noFill/>
          <a:ln>
            <a:noFill/>
          </a:ln>
        </p:spPr>
        <p:txBody>
          <a:bodyPr anchorCtr="0" anchor="t" bIns="45700" lIns="91425" spcFirstLastPara="1" rIns="91425" wrap="square" tIns="45700">
            <a:noAutofit/>
          </a:bodyPr>
          <a:lstStyle/>
          <a:p>
            <a:pPr indent="-355600" lvl="0" marL="457200" rtl="0" algn="just">
              <a:lnSpc>
                <a:spcPct val="115000"/>
              </a:lnSpc>
              <a:spcBef>
                <a:spcPts val="0"/>
              </a:spcBef>
              <a:spcAft>
                <a:spcPts val="0"/>
              </a:spcAft>
              <a:buSzPts val="2000"/>
              <a:buChar char="•"/>
            </a:pPr>
            <a:r>
              <a:rPr lang="en-US" sz="2000"/>
              <a:t>Confusion Matrix</a:t>
            </a:r>
            <a:endParaRPr sz="2000"/>
          </a:p>
          <a:p>
            <a:pPr indent="0" lvl="0" marL="45720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457200" rtl="0" algn="just">
              <a:lnSpc>
                <a:spcPct val="115000"/>
              </a:lnSpc>
              <a:spcBef>
                <a:spcPts val="0"/>
              </a:spcBef>
              <a:spcAft>
                <a:spcPts val="0"/>
              </a:spcAft>
              <a:buNone/>
            </a:pPr>
            <a:r>
              <a:rPr lang="en-US" sz="2000"/>
              <a:t>(Markoulidakis </a:t>
            </a:r>
            <a:r>
              <a:rPr i="1" lang="en-US" sz="2000"/>
              <a:t>et al. </a:t>
            </a:r>
            <a:r>
              <a:rPr lang="en-US" sz="2000"/>
              <a:t>2021)</a:t>
            </a:r>
            <a:endParaRPr sz="2000"/>
          </a:p>
          <a:p>
            <a:pPr indent="0" lvl="0" marL="457200" rtl="0" algn="just">
              <a:lnSpc>
                <a:spcPct val="115000"/>
              </a:lnSpc>
              <a:spcBef>
                <a:spcPts val="0"/>
              </a:spcBef>
              <a:spcAft>
                <a:spcPts val="0"/>
              </a:spcAft>
              <a:buNone/>
            </a:pPr>
            <a:r>
              <a:t/>
            </a:r>
            <a:endParaRPr sz="2000"/>
          </a:p>
        </p:txBody>
      </p:sp>
      <p:pic>
        <p:nvPicPr>
          <p:cNvPr id="361" name="Google Shape;361;g1b86ef6a561_0_25"/>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62" name="Google Shape;362;g1b86ef6a561_0_25"/>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363" name="Google Shape;363;g1b86ef6a561_0_25"/>
          <p:cNvPicPr preferRelativeResize="0"/>
          <p:nvPr/>
        </p:nvPicPr>
        <p:blipFill>
          <a:blip r:embed="rId5">
            <a:alphaModFix/>
          </a:blip>
          <a:stretch>
            <a:fillRect/>
          </a:stretch>
        </p:blipFill>
        <p:spPr>
          <a:xfrm>
            <a:off x="955422" y="4009150"/>
            <a:ext cx="5467999" cy="1764212"/>
          </a:xfrm>
          <a:prstGeom prst="rect">
            <a:avLst/>
          </a:prstGeom>
          <a:noFill/>
          <a:ln>
            <a:noFill/>
          </a:ln>
        </p:spPr>
      </p:pic>
      <p:pic>
        <p:nvPicPr>
          <p:cNvPr id="364" name="Google Shape;364;g1b86ef6a561_0_25"/>
          <p:cNvPicPr preferRelativeResize="0"/>
          <p:nvPr/>
        </p:nvPicPr>
        <p:blipFill>
          <a:blip r:embed="rId6">
            <a:alphaModFix/>
          </a:blip>
          <a:stretch>
            <a:fillRect/>
          </a:stretch>
        </p:blipFill>
        <p:spPr>
          <a:xfrm>
            <a:off x="955425" y="1557975"/>
            <a:ext cx="5468000" cy="2451175"/>
          </a:xfrm>
          <a:prstGeom prst="rect">
            <a:avLst/>
          </a:prstGeom>
          <a:noFill/>
          <a:ln>
            <a:noFill/>
          </a:ln>
        </p:spPr>
      </p:pic>
      <p:pic>
        <p:nvPicPr>
          <p:cNvPr id="365" name="Google Shape;365;g1b86ef6a561_0_25"/>
          <p:cNvPicPr preferRelativeResize="0"/>
          <p:nvPr/>
        </p:nvPicPr>
        <p:blipFill>
          <a:blip r:embed="rId7">
            <a:alphaModFix/>
          </a:blip>
          <a:stretch>
            <a:fillRect/>
          </a:stretch>
        </p:blipFill>
        <p:spPr>
          <a:xfrm>
            <a:off x="6619075" y="1557975"/>
            <a:ext cx="3958050" cy="1666550"/>
          </a:xfrm>
          <a:prstGeom prst="rect">
            <a:avLst/>
          </a:prstGeom>
          <a:noFill/>
          <a:ln>
            <a:noFill/>
          </a:ln>
        </p:spPr>
      </p:pic>
      <p:pic>
        <p:nvPicPr>
          <p:cNvPr id="366" name="Google Shape;366;g1b86ef6a561_0_25"/>
          <p:cNvPicPr preferRelativeResize="0"/>
          <p:nvPr/>
        </p:nvPicPr>
        <p:blipFill>
          <a:blip r:embed="rId8">
            <a:alphaModFix/>
          </a:blip>
          <a:stretch>
            <a:fillRect/>
          </a:stretch>
        </p:blipFill>
        <p:spPr>
          <a:xfrm>
            <a:off x="8005900" y="3380700"/>
            <a:ext cx="2571223" cy="23443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1b86ef6a561_0_46"/>
          <p:cNvSpPr txBox="1"/>
          <p:nvPr>
            <p:ph type="title"/>
          </p:nvPr>
        </p:nvSpPr>
        <p:spPr>
          <a:xfrm>
            <a:off x="955425" y="188300"/>
            <a:ext cx="8052000" cy="862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Evaluasi Model </a:t>
            </a:r>
            <a:endParaRPr/>
          </a:p>
        </p:txBody>
      </p:sp>
      <p:sp>
        <p:nvSpPr>
          <p:cNvPr id="372" name="Google Shape;372;g1b86ef6a561_0_46"/>
          <p:cNvSpPr txBox="1"/>
          <p:nvPr>
            <p:ph idx="1" type="body"/>
          </p:nvPr>
        </p:nvSpPr>
        <p:spPr>
          <a:xfrm>
            <a:off x="955425" y="1135550"/>
            <a:ext cx="10917000" cy="5514300"/>
          </a:xfrm>
          <a:prstGeom prst="rect">
            <a:avLst/>
          </a:prstGeom>
          <a:noFill/>
          <a:ln>
            <a:noFill/>
          </a:ln>
        </p:spPr>
        <p:txBody>
          <a:bodyPr anchorCtr="0" anchor="t" bIns="45700" lIns="91425" spcFirstLastPara="1" rIns="91425" wrap="square" tIns="45700">
            <a:noAutofit/>
          </a:bodyPr>
          <a:lstStyle/>
          <a:p>
            <a:pPr indent="-355600" lvl="0" marL="457200" rtl="0" algn="just">
              <a:lnSpc>
                <a:spcPct val="115000"/>
              </a:lnSpc>
              <a:spcBef>
                <a:spcPts val="0"/>
              </a:spcBef>
              <a:spcAft>
                <a:spcPts val="0"/>
              </a:spcAft>
              <a:buSzPts val="2000"/>
              <a:buChar char="•"/>
            </a:pPr>
            <a:r>
              <a:rPr lang="en-US" sz="2000"/>
              <a:t>AP → Average Precision</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355600" lvl="0" marL="457200" rtl="0" algn="just">
              <a:lnSpc>
                <a:spcPct val="115000"/>
              </a:lnSpc>
              <a:spcBef>
                <a:spcPts val="0"/>
              </a:spcBef>
              <a:spcAft>
                <a:spcPts val="0"/>
              </a:spcAft>
              <a:buSzPts val="2000"/>
              <a:buChar char="•"/>
            </a:pPr>
            <a:r>
              <a:rPr lang="en-US" sz="2000"/>
              <a:t>mAP → mean Average Precision</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rPr lang="en-US" sz="2000"/>
              <a:t>(Peng 2019)</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457200" rtl="0" algn="just">
              <a:lnSpc>
                <a:spcPct val="115000"/>
              </a:lnSpc>
              <a:spcBef>
                <a:spcPts val="0"/>
              </a:spcBef>
              <a:spcAft>
                <a:spcPts val="0"/>
              </a:spcAft>
              <a:buNone/>
            </a:pPr>
            <a:r>
              <a:t/>
            </a:r>
            <a:endParaRPr sz="2000"/>
          </a:p>
          <a:p>
            <a:pPr indent="0" lvl="0" marL="457200" rtl="0" algn="just">
              <a:lnSpc>
                <a:spcPct val="115000"/>
              </a:lnSpc>
              <a:spcBef>
                <a:spcPts val="0"/>
              </a:spcBef>
              <a:spcAft>
                <a:spcPts val="0"/>
              </a:spcAft>
              <a:buNone/>
            </a:pPr>
            <a:r>
              <a:t/>
            </a:r>
            <a:endParaRPr sz="2000"/>
          </a:p>
        </p:txBody>
      </p:sp>
      <p:pic>
        <p:nvPicPr>
          <p:cNvPr id="373" name="Google Shape;373;g1b86ef6a561_0_46"/>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74" name="Google Shape;374;g1b86ef6a561_0_46"/>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375" name="Google Shape;375;g1b86ef6a561_0_46"/>
          <p:cNvPicPr preferRelativeResize="0"/>
          <p:nvPr/>
        </p:nvPicPr>
        <p:blipFill>
          <a:blip r:embed="rId5">
            <a:alphaModFix/>
          </a:blip>
          <a:stretch>
            <a:fillRect/>
          </a:stretch>
        </p:blipFill>
        <p:spPr>
          <a:xfrm>
            <a:off x="955424" y="1491325"/>
            <a:ext cx="5374924" cy="2765400"/>
          </a:xfrm>
          <a:prstGeom prst="rect">
            <a:avLst/>
          </a:prstGeom>
          <a:noFill/>
          <a:ln>
            <a:noFill/>
          </a:ln>
        </p:spPr>
      </p:pic>
      <p:pic>
        <p:nvPicPr>
          <p:cNvPr id="376" name="Google Shape;376;g1b86ef6a561_0_46"/>
          <p:cNvPicPr preferRelativeResize="0"/>
          <p:nvPr/>
        </p:nvPicPr>
        <p:blipFill>
          <a:blip r:embed="rId6">
            <a:alphaModFix/>
          </a:blip>
          <a:stretch>
            <a:fillRect/>
          </a:stretch>
        </p:blipFill>
        <p:spPr>
          <a:xfrm>
            <a:off x="6514825" y="2107100"/>
            <a:ext cx="4883775" cy="2156625"/>
          </a:xfrm>
          <a:prstGeom prst="rect">
            <a:avLst/>
          </a:prstGeom>
          <a:noFill/>
          <a:ln>
            <a:noFill/>
          </a:ln>
        </p:spPr>
      </p:pic>
      <p:pic>
        <p:nvPicPr>
          <p:cNvPr id="377" name="Google Shape;377;g1b86ef6a561_0_46"/>
          <p:cNvPicPr preferRelativeResize="0"/>
          <p:nvPr/>
        </p:nvPicPr>
        <p:blipFill>
          <a:blip r:embed="rId7">
            <a:alphaModFix/>
          </a:blip>
          <a:stretch>
            <a:fillRect/>
          </a:stretch>
        </p:blipFill>
        <p:spPr>
          <a:xfrm>
            <a:off x="6598325" y="1135550"/>
            <a:ext cx="2371725" cy="971550"/>
          </a:xfrm>
          <a:prstGeom prst="rect">
            <a:avLst/>
          </a:prstGeom>
          <a:noFill/>
          <a:ln>
            <a:noFill/>
          </a:ln>
        </p:spPr>
      </p:pic>
      <p:pic>
        <p:nvPicPr>
          <p:cNvPr id="378" name="Google Shape;378;g1b86ef6a561_0_46"/>
          <p:cNvPicPr preferRelativeResize="0"/>
          <p:nvPr/>
        </p:nvPicPr>
        <p:blipFill>
          <a:blip r:embed="rId8">
            <a:alphaModFix/>
          </a:blip>
          <a:stretch>
            <a:fillRect/>
          </a:stretch>
        </p:blipFill>
        <p:spPr>
          <a:xfrm>
            <a:off x="9007425" y="1491325"/>
            <a:ext cx="2734075" cy="495700"/>
          </a:xfrm>
          <a:prstGeom prst="rect">
            <a:avLst/>
          </a:prstGeom>
          <a:noFill/>
          <a:ln>
            <a:noFill/>
          </a:ln>
        </p:spPr>
      </p:pic>
      <p:pic>
        <p:nvPicPr>
          <p:cNvPr id="379" name="Google Shape;379;g1b86ef6a561_0_46"/>
          <p:cNvPicPr preferRelativeResize="0"/>
          <p:nvPr/>
        </p:nvPicPr>
        <p:blipFill>
          <a:blip r:embed="rId9">
            <a:alphaModFix/>
          </a:blip>
          <a:stretch>
            <a:fillRect/>
          </a:stretch>
        </p:blipFill>
        <p:spPr>
          <a:xfrm>
            <a:off x="1524238" y="4646238"/>
            <a:ext cx="2162175" cy="866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1b8924d83fe_0_9"/>
          <p:cNvSpPr txBox="1"/>
          <p:nvPr>
            <p:ph type="title"/>
          </p:nvPr>
        </p:nvSpPr>
        <p:spPr>
          <a:xfrm>
            <a:off x="955425" y="188300"/>
            <a:ext cx="8052000" cy="862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Lingkungan pengembangan</a:t>
            </a:r>
            <a:endParaRPr/>
          </a:p>
        </p:txBody>
      </p:sp>
      <p:sp>
        <p:nvSpPr>
          <p:cNvPr id="385" name="Google Shape;385;g1b8924d83fe_0_9"/>
          <p:cNvSpPr txBox="1"/>
          <p:nvPr>
            <p:ph idx="1" type="body"/>
          </p:nvPr>
        </p:nvSpPr>
        <p:spPr>
          <a:xfrm>
            <a:off x="955425" y="1135550"/>
            <a:ext cx="5433900" cy="55143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Perangkat Keras :</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Memory	:    RAM 8 GB</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Processor	:    AMD Ryzen 5 3500U dengan Radeon Vega Mobile Gfx (8 CPU) ~ 2.1 GHz</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GPU	:    AMD Radeon(TM) Vega 8 Graphics</a:t>
            </a:r>
            <a:endParaRPr sz="20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0" rtl="0" algn="just">
              <a:lnSpc>
                <a:spcPct val="115000"/>
              </a:lnSpc>
              <a:spcBef>
                <a:spcPts val="0"/>
              </a:spcBef>
              <a:spcAft>
                <a:spcPts val="0"/>
              </a:spcAft>
              <a:buNone/>
            </a:pPr>
            <a:r>
              <a:t/>
            </a:r>
            <a:endParaRPr sz="2000"/>
          </a:p>
          <a:p>
            <a:pPr indent="0" lvl="0" marL="457200" rtl="0" algn="just">
              <a:lnSpc>
                <a:spcPct val="115000"/>
              </a:lnSpc>
              <a:spcBef>
                <a:spcPts val="0"/>
              </a:spcBef>
              <a:spcAft>
                <a:spcPts val="0"/>
              </a:spcAft>
              <a:buNone/>
            </a:pPr>
            <a:r>
              <a:t/>
            </a:r>
            <a:endParaRPr sz="2000"/>
          </a:p>
          <a:p>
            <a:pPr indent="0" lvl="0" marL="457200" rtl="0" algn="just">
              <a:lnSpc>
                <a:spcPct val="115000"/>
              </a:lnSpc>
              <a:spcBef>
                <a:spcPts val="0"/>
              </a:spcBef>
              <a:spcAft>
                <a:spcPts val="0"/>
              </a:spcAft>
              <a:buNone/>
            </a:pPr>
            <a:r>
              <a:t/>
            </a:r>
            <a:endParaRPr sz="2000"/>
          </a:p>
        </p:txBody>
      </p:sp>
      <p:pic>
        <p:nvPicPr>
          <p:cNvPr id="386" name="Google Shape;386;g1b8924d83fe_0_9"/>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87" name="Google Shape;387;g1b8924d83fe_0_9"/>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
        <p:nvSpPr>
          <p:cNvPr id="388" name="Google Shape;388;g1b8924d83fe_0_9"/>
          <p:cNvSpPr txBox="1"/>
          <p:nvPr>
            <p:ph idx="1" type="body"/>
          </p:nvPr>
        </p:nvSpPr>
        <p:spPr>
          <a:xfrm>
            <a:off x="6915400" y="1135550"/>
            <a:ext cx="4902900" cy="55143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2000">
                <a:solidFill>
                  <a:schemeClr val="dk1"/>
                </a:solidFill>
                <a:latin typeface="Times New Roman"/>
                <a:ea typeface="Times New Roman"/>
                <a:cs typeface="Times New Roman"/>
                <a:sym typeface="Times New Roman"/>
              </a:rPr>
              <a:t>Perangkat Lunak</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Sistem Operasi 		: Windows 11</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Bahasa Pemrograman 	: Python</a:t>
            </a:r>
            <a:endParaRPr sz="2000">
              <a:solidFill>
                <a:schemeClr val="dk1"/>
              </a:solidFill>
              <a:latin typeface="Times New Roman"/>
              <a:ea typeface="Times New Roman"/>
              <a:cs typeface="Times New Roman"/>
              <a:sym typeface="Times New Roman"/>
            </a:endParaRPr>
          </a:p>
          <a:p>
            <a:pPr indent="-355600" lvl="0" marL="719999"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Pustaka Tambahan </a:t>
            </a:r>
            <a:endParaRPr sz="2000">
              <a:solidFill>
                <a:schemeClr val="dk1"/>
              </a:solidFill>
              <a:latin typeface="Times New Roman"/>
              <a:ea typeface="Times New Roman"/>
              <a:cs typeface="Times New Roman"/>
              <a:sym typeface="Times New Roman"/>
            </a:endParaRPr>
          </a:p>
          <a:p>
            <a:pPr indent="-355600" lvl="1" marL="914400"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Pytorch</a:t>
            </a:r>
            <a:endParaRPr sz="2000">
              <a:solidFill>
                <a:schemeClr val="dk1"/>
              </a:solidFill>
              <a:latin typeface="Times New Roman"/>
              <a:ea typeface="Times New Roman"/>
              <a:cs typeface="Times New Roman"/>
              <a:sym typeface="Times New Roman"/>
            </a:endParaRPr>
          </a:p>
          <a:p>
            <a:pPr indent="-355600" lvl="1" marL="914400"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Tensorflow</a:t>
            </a:r>
            <a:endParaRPr sz="2000">
              <a:solidFill>
                <a:schemeClr val="dk1"/>
              </a:solidFill>
              <a:latin typeface="Times New Roman"/>
              <a:ea typeface="Times New Roman"/>
              <a:cs typeface="Times New Roman"/>
              <a:sym typeface="Times New Roman"/>
            </a:endParaRPr>
          </a:p>
          <a:p>
            <a:pPr indent="-355600" lvl="1" marL="914400" rtl="0" algn="just">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Pillow</a:t>
            </a:r>
            <a:endParaRPr sz="2000"/>
          </a:p>
          <a:p>
            <a:pPr indent="0" lvl="0" marL="0" rtl="0" algn="just">
              <a:lnSpc>
                <a:spcPct val="115000"/>
              </a:lnSpc>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389" name="Google Shape;389;g1b8924d83fe_0_9"/>
          <p:cNvSpPr txBox="1"/>
          <p:nvPr>
            <p:ph idx="1" type="body"/>
          </p:nvPr>
        </p:nvSpPr>
        <p:spPr>
          <a:xfrm>
            <a:off x="809150" y="4564725"/>
            <a:ext cx="10847700" cy="2237400"/>
          </a:xfrm>
          <a:prstGeom prst="rect">
            <a:avLst/>
          </a:prstGeom>
          <a:noFill/>
          <a:ln>
            <a:noFill/>
          </a:ln>
        </p:spPr>
        <p:txBody>
          <a:bodyPr anchorCtr="0" anchor="t" bIns="45700" lIns="91425" spcFirstLastPara="1" rIns="91425" wrap="square" tIns="45700">
            <a:noAutofit/>
          </a:bodyPr>
          <a:lstStyle/>
          <a:p>
            <a:pPr indent="0" lvl="0" marL="457200" rtl="0" algn="just">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Perangkat Server tambahan</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Server Komputasi IPB </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GPU : NVIDIA RTX 2060 6 GB</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CPU : Ryzen 5 5600X</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RAM: 64 GB</a:t>
            </a:r>
            <a:endParaRPr sz="20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US" sz="2000">
                <a:solidFill>
                  <a:schemeClr val="dk1"/>
                </a:solidFill>
                <a:latin typeface="Times New Roman"/>
                <a:ea typeface="Times New Roman"/>
                <a:cs typeface="Times New Roman"/>
                <a:sym typeface="Times New Roman"/>
              </a:rPr>
              <a:t>SSD  : 512 GB</a:t>
            </a:r>
            <a:endParaRPr sz="20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a4b6dcf265cea45_61"/>
          <p:cNvSpPr txBox="1"/>
          <p:nvPr>
            <p:ph type="title"/>
          </p:nvPr>
        </p:nvSpPr>
        <p:spPr>
          <a:xfrm>
            <a:off x="541126" y="155222"/>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Jadwal Penelitian</a:t>
            </a:r>
            <a:endParaRPr/>
          </a:p>
        </p:txBody>
      </p:sp>
      <p:pic>
        <p:nvPicPr>
          <p:cNvPr id="395" name="Google Shape;395;g1a4b6dcf265cea45_61"/>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396" name="Google Shape;396;g1a4b6dcf265cea45_61"/>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397" name="Google Shape;397;g1a4b6dcf265cea45_61"/>
          <p:cNvPicPr preferRelativeResize="0"/>
          <p:nvPr/>
        </p:nvPicPr>
        <p:blipFill>
          <a:blip r:embed="rId5">
            <a:alphaModFix/>
          </a:blip>
          <a:stretch>
            <a:fillRect/>
          </a:stretch>
        </p:blipFill>
        <p:spPr>
          <a:xfrm>
            <a:off x="752467" y="1862135"/>
            <a:ext cx="10687050" cy="3133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b85bdffe41_0_0"/>
          <p:cNvSpPr txBox="1"/>
          <p:nvPr>
            <p:ph type="title"/>
          </p:nvPr>
        </p:nvSpPr>
        <p:spPr>
          <a:xfrm>
            <a:off x="541126" y="155222"/>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Daftar Pustaka</a:t>
            </a:r>
            <a:endParaRPr/>
          </a:p>
        </p:txBody>
      </p:sp>
      <p:pic>
        <p:nvPicPr>
          <p:cNvPr id="403" name="Google Shape;403;g1b85bdffe41_0_0"/>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04" name="Google Shape;404;g1b85bdffe41_0_0"/>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
        <p:nvSpPr>
          <p:cNvPr id="405" name="Google Shape;405;g1b85bdffe41_0_0"/>
          <p:cNvSpPr txBox="1"/>
          <p:nvPr/>
        </p:nvSpPr>
        <p:spPr>
          <a:xfrm>
            <a:off x="676325" y="870125"/>
            <a:ext cx="10504200" cy="598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Ananta AY, Batubulan KS, Wildani ANR. 2019. KLASIFIKASI TINGKATAN MUTU BUAH MANGGIS BERDASARKAN WARNA DAN DIAMETER MENGGUNAKAN METODE K - NEAREST NEIGHBOR. 5:7.</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Arampongsanuwat S, Chaowalit O. 2021. Application of Deep Convolutional Neural Networks for Mangosteen Ripeness Classification. .doi:10.24507/icicel.15.06.649. [diunduh 2022 Okt 6]. Tersedia pada: https://doi.org/10.24507/icicel.15.06.649</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7">
                  <a:extLst>
                    <a:ext uri="{A12FA001-AC4F-418D-AE19-62706E023703}">
                      <ahyp:hlinkClr val="tx"/>
                    </a:ext>
                  </a:extLst>
                </a:hlinkClick>
              </a:rPr>
              <a:t>Arifianto AS, Ayuninghemi R, Wildani ANR. 2017. Aplikasi Digital Image Processing untuk Grading Citra Manggis.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8">
                  <a:extLst>
                    <a:ext uri="{A12FA001-AC4F-418D-AE19-62706E023703}">
                      <ahyp:hlinkClr val="tx"/>
                    </a:ext>
                  </a:extLst>
                </a:hlinkClick>
              </a:rPr>
              <a:t>ASEAN stan. 2008. AMAF 30 ASEAN Standard for Mangosteen final.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9">
                  <a:extLst>
                    <a:ext uri="{A12FA001-AC4F-418D-AE19-62706E023703}">
                      <ahyp:hlinkClr val="tx"/>
                    </a:ext>
                  </a:extLst>
                </a:hlinkClick>
              </a:rPr>
              <a:t>Chen J, Liu H, Zhang Y, Zhang D, Ouyang H, Chen X. 2022. A Multiscale Lightweight and Efficient Model Based on YOLOv7: Applied to Citrus Orchard. </a:t>
            </a:r>
            <a:r>
              <a:rPr i="1" lang="en-US" sz="1200">
                <a:solidFill>
                  <a:schemeClr val="dk1"/>
                </a:solidFill>
                <a:uFill>
                  <a:noFill/>
                </a:uFill>
                <a:latin typeface="Times New Roman"/>
                <a:ea typeface="Times New Roman"/>
                <a:cs typeface="Times New Roman"/>
                <a:sym typeface="Times New Roman"/>
                <a:hlinkClick r:id="rId10">
                  <a:extLst>
                    <a:ext uri="{A12FA001-AC4F-418D-AE19-62706E023703}">
                      <ahyp:hlinkClr val="tx"/>
                    </a:ext>
                  </a:extLst>
                </a:hlinkClick>
              </a:rPr>
              <a:t>Plants</a:t>
            </a:r>
            <a:r>
              <a:rPr lang="en-US" sz="1200">
                <a:solidFill>
                  <a:schemeClr val="dk1"/>
                </a:solidFill>
                <a:uFill>
                  <a:noFill/>
                </a:uFill>
                <a:latin typeface="Times New Roman"/>
                <a:ea typeface="Times New Roman"/>
                <a:cs typeface="Times New Roman"/>
                <a:sym typeface="Times New Roman"/>
                <a:hlinkClick r:id="rId11">
                  <a:extLst>
                    <a:ext uri="{A12FA001-AC4F-418D-AE19-62706E023703}">
                      <ahyp:hlinkClr val="tx"/>
                    </a:ext>
                  </a:extLst>
                </a:hlinkClick>
              </a:rPr>
              <a:t>. 11(23):3260.doi:10.3390/plants11233260.</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12">
                  <a:extLst>
                    <a:ext uri="{A12FA001-AC4F-418D-AE19-62706E023703}">
                      <ahyp:hlinkClr val="tx"/>
                    </a:ext>
                  </a:extLst>
                </a:hlinkClick>
              </a:rPr>
              <a:t>Deperiky D. 2018. MODEL SISTEM SUPPLY CHAIN MANGGIS DI KABUPATEN SIJUNJUNG. :10.</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13">
                  <a:extLst>
                    <a:ext uri="{A12FA001-AC4F-418D-AE19-62706E023703}">
                      <ahyp:hlinkClr val="tx"/>
                    </a:ext>
                  </a:extLst>
                </a:hlinkClick>
              </a:rPr>
              <a:t>Dewi AL, Wibisono W. 2017. PENINGKATAN NETWORK LIFETIME PADA WIRELESS SENSOR NETWORK MENGGUNAKAN CLUSTERED SHORTEST GEOPATH ROUTING (C-SGP) PROTOCOL. </a:t>
            </a:r>
            <a:r>
              <a:rPr i="1" lang="en-US" sz="1200">
                <a:solidFill>
                  <a:schemeClr val="dk1"/>
                </a:solidFill>
                <a:uFill>
                  <a:noFill/>
                </a:uFill>
                <a:latin typeface="Times New Roman"/>
                <a:ea typeface="Times New Roman"/>
                <a:cs typeface="Times New Roman"/>
                <a:sym typeface="Times New Roman"/>
                <a:hlinkClick r:id="rId14">
                  <a:extLst>
                    <a:ext uri="{A12FA001-AC4F-418D-AE19-62706E023703}">
                      <ahyp:hlinkClr val="tx"/>
                    </a:ext>
                  </a:extLst>
                </a:hlinkClick>
              </a:rPr>
              <a:t>JTIIK</a:t>
            </a:r>
            <a:r>
              <a:rPr lang="en-US" sz="1200">
                <a:solidFill>
                  <a:schemeClr val="dk1"/>
                </a:solidFill>
                <a:uFill>
                  <a:noFill/>
                </a:uFill>
                <a:latin typeface="Times New Roman"/>
                <a:ea typeface="Times New Roman"/>
                <a:cs typeface="Times New Roman"/>
                <a:sym typeface="Times New Roman"/>
                <a:hlinkClick r:id="rId15">
                  <a:extLst>
                    <a:ext uri="{A12FA001-AC4F-418D-AE19-62706E023703}">
                      <ahyp:hlinkClr val="tx"/>
                    </a:ext>
                  </a:extLst>
                </a:hlinkClick>
              </a:rPr>
              <a:t>. 4(3):148–153.</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16">
                  <a:extLst>
                    <a:ext uri="{A12FA001-AC4F-418D-AE19-62706E023703}">
                      <ahyp:hlinkClr val="tx"/>
                    </a:ext>
                  </a:extLst>
                </a:hlinkClick>
              </a:rPr>
              <a:t>Fairtrade International. 2021. FAIRTRADE MINIMUM PRICE AND FAIRTRADE PREMIUM TABLE. Fairtrade International.hlm 55.</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17">
                  <a:extLst>
                    <a:ext uri="{A12FA001-AC4F-418D-AE19-62706E023703}">
                      <ahyp:hlinkClr val="tx"/>
                    </a:ext>
                  </a:extLst>
                </a:hlinkClick>
              </a:rPr>
              <a:t>Gondokesumo ME, Pardjianto B, Sumitro SB, Widowati W, Handono K. 2019. Xanthones Analysis and Antioxidant Activity Analysis (Applying ESR) of Six Different Maturity Levels of Mangosteen Rind Extract (Garcinia mangostana Linn.). </a:t>
            </a:r>
            <a:r>
              <a:rPr i="1" lang="en-US" sz="1200">
                <a:solidFill>
                  <a:schemeClr val="dk1"/>
                </a:solidFill>
                <a:uFill>
                  <a:noFill/>
                </a:uFill>
                <a:latin typeface="Times New Roman"/>
                <a:ea typeface="Times New Roman"/>
                <a:cs typeface="Times New Roman"/>
                <a:sym typeface="Times New Roman"/>
                <a:hlinkClick r:id="rId18">
                  <a:extLst>
                    <a:ext uri="{A12FA001-AC4F-418D-AE19-62706E023703}">
                      <ahyp:hlinkClr val="tx"/>
                    </a:ext>
                  </a:extLst>
                </a:hlinkClick>
              </a:rPr>
              <a:t>Pharmacogn. J.</a:t>
            </a:r>
            <a:r>
              <a:rPr lang="en-US" sz="1200">
                <a:solidFill>
                  <a:schemeClr val="dk1"/>
                </a:solidFill>
                <a:uFill>
                  <a:noFill/>
                </a:uFill>
                <a:latin typeface="Times New Roman"/>
                <a:ea typeface="Times New Roman"/>
                <a:cs typeface="Times New Roman"/>
                <a:sym typeface="Times New Roman"/>
                <a:hlinkClick r:id="rId19">
                  <a:extLst>
                    <a:ext uri="{A12FA001-AC4F-418D-AE19-62706E023703}">
                      <ahyp:hlinkClr val="tx"/>
                    </a:ext>
                  </a:extLst>
                </a:hlinkClick>
              </a:rPr>
              <a:t> 11(2):369–373.doi:10.5530/pj.2019.11.56.</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20">
                  <a:extLst>
                    <a:ext uri="{A12FA001-AC4F-418D-AE19-62706E023703}">
                      <ahyp:hlinkClr val="tx"/>
                    </a:ext>
                  </a:extLst>
                </a:hlinkClick>
              </a:rPr>
              <a:t>Guo M-H, Xu T-X, Liu J-J, Liu Z-N, Jiang P-T, Mu T-J, Zhang S-H, Martin RR, Cheng M-M, Hu S-M. 2022. Attention Mechanisms in Computer Vision: A Survey. </a:t>
            </a:r>
            <a:r>
              <a:rPr i="1" lang="en-US" sz="1200">
                <a:solidFill>
                  <a:schemeClr val="dk1"/>
                </a:solidFill>
                <a:uFill>
                  <a:noFill/>
                </a:uFill>
                <a:latin typeface="Times New Roman"/>
                <a:ea typeface="Times New Roman"/>
                <a:cs typeface="Times New Roman"/>
                <a:sym typeface="Times New Roman"/>
                <a:hlinkClick r:id="rId21">
                  <a:extLst>
                    <a:ext uri="{A12FA001-AC4F-418D-AE19-62706E023703}">
                      <ahyp:hlinkClr val="tx"/>
                    </a:ext>
                  </a:extLst>
                </a:hlinkClick>
              </a:rPr>
              <a:t>Comput. Vis. Media</a:t>
            </a:r>
            <a:r>
              <a:rPr lang="en-US" sz="1200">
                <a:solidFill>
                  <a:schemeClr val="dk1"/>
                </a:solidFill>
                <a:uFill>
                  <a:noFill/>
                </a:uFill>
                <a:latin typeface="Times New Roman"/>
                <a:ea typeface="Times New Roman"/>
                <a:cs typeface="Times New Roman"/>
                <a:sym typeface="Times New Roman"/>
                <a:hlinkClick r:id="rId22">
                  <a:extLst>
                    <a:ext uri="{A12FA001-AC4F-418D-AE19-62706E023703}">
                      <ahyp:hlinkClr val="tx"/>
                    </a:ext>
                  </a:extLst>
                </a:hlinkClick>
              </a:rPr>
              <a:t>. 8(3):331–368.doi:10.1007/s41095-022-0271-y.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23">
                  <a:extLst>
                    <a:ext uri="{A12FA001-AC4F-418D-AE19-62706E023703}">
                      <ahyp:hlinkClr val="tx"/>
                    </a:ext>
                  </a:extLst>
                </a:hlinkClick>
              </a:rPr>
              <a:t>Kementan. 2020 Apr 27. Kementerian Pertanian - Ekspor Manggis Indonesia Laris Manis di Tengah Pandemi Covid-19.html. </a:t>
            </a:r>
            <a:r>
              <a:rPr i="1" lang="en-US" sz="1200">
                <a:solidFill>
                  <a:schemeClr val="dk1"/>
                </a:solidFill>
                <a:uFill>
                  <a:noFill/>
                </a:uFill>
                <a:latin typeface="Times New Roman"/>
                <a:ea typeface="Times New Roman"/>
                <a:cs typeface="Times New Roman"/>
                <a:sym typeface="Times New Roman"/>
                <a:hlinkClick r:id="rId24">
                  <a:extLst>
                    <a:ext uri="{A12FA001-AC4F-418D-AE19-62706E023703}">
                      <ahyp:hlinkClr val="tx"/>
                    </a:ext>
                  </a:extLst>
                </a:hlinkClick>
              </a:rPr>
              <a:t>Ekspor Manggis Indones. Laris Manis Teng. Pandemi Covid-19</a:t>
            </a:r>
            <a:r>
              <a:rPr lang="en-US" sz="1200">
                <a:solidFill>
                  <a:schemeClr val="dk1"/>
                </a:solidFill>
                <a:uFill>
                  <a:noFill/>
                </a:uFill>
                <a:latin typeface="Times New Roman"/>
                <a:ea typeface="Times New Roman"/>
                <a:cs typeface="Times New Roman"/>
                <a:sym typeface="Times New Roman"/>
                <a:hlinkClick r:id="rId25">
                  <a:extLst>
                    <a:ext uri="{A12FA001-AC4F-418D-AE19-62706E023703}">
                      <ahyp:hlinkClr val="tx"/>
                    </a:ext>
                  </a:extLst>
                </a:hlinkClick>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26">
                  <a:extLst>
                    <a:ext uri="{A12FA001-AC4F-418D-AE19-62706E023703}">
                      <ahyp:hlinkClr val="tx"/>
                    </a:ext>
                  </a:extLst>
                </a:hlinkClick>
              </a:rPr>
              <a:t>Kementerian perdagangan. 2017. Potensi Ekspor Indonesia Buah Tropis. 7:20.</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200">
                <a:solidFill>
                  <a:schemeClr val="dk1"/>
                </a:solidFill>
                <a:uFill>
                  <a:noFill/>
                </a:uFill>
                <a:latin typeface="Times New Roman"/>
                <a:ea typeface="Times New Roman"/>
                <a:cs typeface="Times New Roman"/>
                <a:sym typeface="Times New Roman"/>
                <a:hlinkClick r:id="rId27">
                  <a:extLst>
                    <a:ext uri="{A12FA001-AC4F-418D-AE19-62706E023703}">
                      <ahyp:hlinkClr val="tx"/>
                    </a:ext>
                  </a:extLst>
                </a:hlinkClick>
              </a:rPr>
              <a:t>Kuspradini H, Rosamah E, Sukaton E, Arung ET, Kusuma IW. 2016. </a:t>
            </a:r>
            <a:r>
              <a:rPr i="1" lang="en-US" sz="1200">
                <a:solidFill>
                  <a:schemeClr val="dk1"/>
                </a:solidFill>
                <a:uFill>
                  <a:noFill/>
                </a:uFill>
                <a:latin typeface="Times New Roman"/>
                <a:ea typeface="Times New Roman"/>
                <a:cs typeface="Times New Roman"/>
                <a:sym typeface="Times New Roman"/>
                <a:hlinkClick r:id="rId28">
                  <a:extLst>
                    <a:ext uri="{A12FA001-AC4F-418D-AE19-62706E023703}">
                      <ahyp:hlinkClr val="tx"/>
                    </a:ext>
                  </a:extLst>
                </a:hlinkClick>
              </a:rPr>
              <a:t>Pengenalan Jenis Getah Gum - Lateks - Resin</a:t>
            </a:r>
            <a:r>
              <a:rPr lang="en-US" sz="1200">
                <a:solidFill>
                  <a:schemeClr val="dk1"/>
                </a:solidFill>
                <a:uFill>
                  <a:noFill/>
                </a:uFill>
                <a:latin typeface="Times New Roman"/>
                <a:ea typeface="Times New Roman"/>
                <a:cs typeface="Times New Roman"/>
                <a:sym typeface="Times New Roman"/>
                <a:hlinkClick r:id="rId29">
                  <a:extLst>
                    <a:ext uri="{A12FA001-AC4F-418D-AE19-62706E023703}">
                      <ahyp:hlinkClr val="tx"/>
                    </a:ext>
                  </a:extLst>
                </a:hlinkClick>
              </a:rPr>
              <a:t>. Mulawarman University Press.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6"/>
          <p:cNvSpPr txBox="1"/>
          <p:nvPr>
            <p:ph type="ctrTitle"/>
          </p:nvPr>
        </p:nvSpPr>
        <p:spPr>
          <a:xfrm>
            <a:off x="3978896" y="3133511"/>
            <a:ext cx="67035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Pendahuluan</a:t>
            </a:r>
            <a:endParaRPr b="1" sz="3600">
              <a:latin typeface="Arial"/>
              <a:ea typeface="Arial"/>
              <a:cs typeface="Arial"/>
              <a:sym typeface="Arial"/>
            </a:endParaRPr>
          </a:p>
        </p:txBody>
      </p:sp>
      <p:pic>
        <p:nvPicPr>
          <p:cNvPr id="110" name="Google Shape;110;p6"/>
          <p:cNvPicPr preferRelativeResize="0"/>
          <p:nvPr/>
        </p:nvPicPr>
        <p:blipFill rotWithShape="1">
          <a:blip r:embed="rId3">
            <a:alphaModFix/>
          </a:blip>
          <a:srcRect b="0" l="0" r="0" t="0"/>
          <a:stretch/>
        </p:blipFill>
        <p:spPr>
          <a:xfrm>
            <a:off x="3837215" y="332694"/>
            <a:ext cx="2674620" cy="700129"/>
          </a:xfrm>
          <a:prstGeom prst="rect">
            <a:avLst/>
          </a:prstGeom>
          <a:noFill/>
          <a:ln>
            <a:noFill/>
          </a:ln>
        </p:spPr>
      </p:pic>
      <p:cxnSp>
        <p:nvCxnSpPr>
          <p:cNvPr id="111" name="Google Shape;111;p6"/>
          <p:cNvCxnSpPr/>
          <p:nvPr/>
        </p:nvCxnSpPr>
        <p:spPr>
          <a:xfrm>
            <a:off x="6709955" y="332694"/>
            <a:ext cx="0" cy="700129"/>
          </a:xfrm>
          <a:prstGeom prst="straightConnector1">
            <a:avLst/>
          </a:prstGeom>
          <a:noFill/>
          <a:ln cap="flat" cmpd="sng" w="9525">
            <a:solidFill>
              <a:srgbClr val="243B90"/>
            </a:solidFill>
            <a:prstDash val="solid"/>
            <a:miter lim="800000"/>
            <a:headEnd len="sm" w="sm" type="none"/>
            <a:tailEnd len="sm" w="sm" type="none"/>
          </a:ln>
        </p:spPr>
      </p:cxnSp>
      <p:sp>
        <p:nvSpPr>
          <p:cNvPr id="112" name="Google Shape;112;p6"/>
          <p:cNvSpPr txBox="1"/>
          <p:nvPr/>
        </p:nvSpPr>
        <p:spPr>
          <a:xfrm>
            <a:off x="6709955" y="324485"/>
            <a:ext cx="3782096" cy="708338"/>
          </a:xfrm>
          <a:prstGeom prst="rect">
            <a:avLst/>
          </a:prstGeom>
          <a:noFill/>
          <a:ln>
            <a:noFill/>
          </a:ln>
        </p:spPr>
        <p:txBody>
          <a:bodyPr anchorCtr="0" anchor="b"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600"/>
              <a:buFont typeface="Arial"/>
              <a:buNone/>
            </a:pPr>
            <a:r>
              <a:rPr lang="en-US" sz="1600">
                <a:solidFill>
                  <a:schemeClr val="dk1"/>
                </a:solidFill>
              </a:rPr>
              <a:t>Department of</a:t>
            </a:r>
            <a:endParaRPr>
              <a:solidFill>
                <a:schemeClr val="dk1"/>
              </a:solidFill>
            </a:endParaRPr>
          </a:p>
          <a:p>
            <a:pPr indent="0" lvl="0" marL="0" rtl="0" algn="l">
              <a:lnSpc>
                <a:spcPct val="90000"/>
              </a:lnSpc>
              <a:spcBef>
                <a:spcPts val="0"/>
              </a:spcBef>
              <a:spcAft>
                <a:spcPts val="0"/>
              </a:spcAft>
              <a:buClr>
                <a:schemeClr val="dk1"/>
              </a:buClr>
              <a:buSzPts val="1600"/>
              <a:buFont typeface="Arial"/>
              <a:buNone/>
            </a:pPr>
            <a:r>
              <a:rPr lang="en-US" sz="1600">
                <a:solidFill>
                  <a:schemeClr val="dk1"/>
                </a:solidFill>
              </a:rPr>
              <a:t>Computer Sciences</a:t>
            </a:r>
            <a:endParaRPr sz="1600">
              <a:solidFill>
                <a:schemeClr val="dk1"/>
              </a:solidFill>
            </a:endParaRPr>
          </a:p>
          <a:p>
            <a:pPr indent="0" lvl="0" marL="0" marR="0" rtl="0" algn="l">
              <a:lnSpc>
                <a:spcPct val="90000"/>
              </a:lnSpc>
              <a:spcBef>
                <a:spcPts val="0"/>
              </a:spcBef>
              <a:spcAft>
                <a:spcPts val="0"/>
              </a:spcAft>
              <a:buClr>
                <a:schemeClr val="dk1"/>
              </a:buClr>
              <a:buSzPts val="1600"/>
              <a:buFont typeface="Arial"/>
              <a:buNone/>
            </a:pPr>
            <a:r>
              <a:t/>
            </a:r>
            <a:endParaRPr sz="1600">
              <a:solidFill>
                <a:schemeClr val="dk1"/>
              </a:solidFill>
            </a:endParaRPr>
          </a:p>
        </p:txBody>
      </p:sp>
      <p:sp>
        <p:nvSpPr>
          <p:cNvPr id="113" name="Google Shape;113;p6"/>
          <p:cNvSpPr/>
          <p:nvPr/>
        </p:nvSpPr>
        <p:spPr>
          <a:xfrm>
            <a:off x="0" y="6465194"/>
            <a:ext cx="12192000" cy="392806"/>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4" name="Google Shape;114;p6"/>
          <p:cNvGrpSpPr/>
          <p:nvPr/>
        </p:nvGrpSpPr>
        <p:grpSpPr>
          <a:xfrm>
            <a:off x="0" y="1436740"/>
            <a:ext cx="3837215" cy="4803911"/>
            <a:chOff x="0" y="1136313"/>
            <a:chExt cx="3837215" cy="4529688"/>
          </a:xfrm>
        </p:grpSpPr>
        <p:pic>
          <p:nvPicPr>
            <p:cNvPr id="115" name="Google Shape;115;p6"/>
            <p:cNvPicPr preferRelativeResize="0"/>
            <p:nvPr/>
          </p:nvPicPr>
          <p:blipFill rotWithShape="1">
            <a:blip r:embed="rId4">
              <a:alphaModFix/>
            </a:blip>
            <a:srcRect b="68233" l="56133" r="33732" t="25224"/>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116" name="Google Shape;116;p6"/>
            <p:cNvPicPr preferRelativeResize="0"/>
            <p:nvPr/>
          </p:nvPicPr>
          <p:blipFill rotWithShape="1">
            <a:blip r:embed="rId4">
              <a:alphaModFix/>
            </a:blip>
            <a:srcRect b="63693" l="43943" r="44884"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117" name="Google Shape;117;p6"/>
            <p:cNvPicPr preferRelativeResize="0"/>
            <p:nvPr/>
          </p:nvPicPr>
          <p:blipFill rotWithShape="1">
            <a:blip r:embed="rId4">
              <a:alphaModFix/>
            </a:blip>
            <a:srcRect b="52704" l="56133" r="21679" t="32070"/>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118" name="Google Shape;118;p6"/>
            <p:cNvPicPr preferRelativeResize="0"/>
            <p:nvPr/>
          </p:nvPicPr>
          <p:blipFill rotWithShape="1">
            <a:blip r:embed="rId4">
              <a:alphaModFix/>
            </a:blip>
            <a:srcRect b="52851" l="79339" r="4693"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119" name="Google Shape;119;p6"/>
            <p:cNvPicPr preferRelativeResize="0"/>
            <p:nvPr/>
          </p:nvPicPr>
          <p:blipFill rotWithShape="1">
            <a:blip r:embed="rId4">
              <a:alphaModFix/>
            </a:blip>
            <a:srcRect b="52851" l="37560" r="44884" t="36639"/>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120" name="Google Shape;120;p6"/>
            <p:cNvPicPr preferRelativeResize="0"/>
            <p:nvPr/>
          </p:nvPicPr>
          <p:blipFill rotWithShape="1">
            <a:blip r:embed="rId4">
              <a:alphaModFix/>
            </a:blip>
            <a:srcRect b="44086" l="29047" r="44730"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121" name="Google Shape;121;p6"/>
            <p:cNvPicPr preferRelativeResize="0"/>
            <p:nvPr/>
          </p:nvPicPr>
          <p:blipFill rotWithShape="1">
            <a:blip r:embed="rId4">
              <a:alphaModFix/>
            </a:blip>
            <a:srcRect b="43935" l="56132" r="4693"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122" name="Google Shape;122;p6"/>
            <p:cNvPicPr preferRelativeResize="0"/>
            <p:nvPr/>
          </p:nvPicPr>
          <p:blipFill rotWithShape="1">
            <a:blip r:embed="rId4">
              <a:alphaModFix/>
            </a:blip>
            <a:srcRect b="38640" l="29047" r="62439" t="56428"/>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123" name="Google Shape;123;p6"/>
            <p:cNvPicPr preferRelativeResize="0"/>
            <p:nvPr/>
          </p:nvPicPr>
          <p:blipFill rotWithShape="1">
            <a:blip r:embed="rId4">
              <a:alphaModFix/>
            </a:blip>
            <a:srcRect b="36873" l="38134" r="49953" t="56428"/>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124" name="Google Shape;124;p6"/>
            <p:cNvPicPr preferRelativeResize="0"/>
            <p:nvPr/>
          </p:nvPicPr>
          <p:blipFill rotWithShape="1">
            <a:blip r:embed="rId4">
              <a:alphaModFix/>
            </a:blip>
            <a:srcRect b="28893" l="50938"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125" name="Google Shape;125;p6"/>
            <p:cNvPicPr preferRelativeResize="0"/>
            <p:nvPr/>
          </p:nvPicPr>
          <p:blipFill rotWithShape="1">
            <a:blip r:embed="rId4">
              <a:alphaModFix/>
            </a:blip>
            <a:srcRect b="37177" l="61517" r="14900" t="56538"/>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126" name="Google Shape;126;p6"/>
            <p:cNvPicPr preferRelativeResize="0"/>
            <p:nvPr/>
          </p:nvPicPr>
          <p:blipFill rotWithShape="1">
            <a:blip r:embed="rId4">
              <a:alphaModFix/>
            </a:blip>
            <a:srcRect b="40535" l="85876" r="9111" t="56715"/>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127" name="Google Shape;127;p6"/>
            <p:cNvPicPr preferRelativeResize="0"/>
            <p:nvPr/>
          </p:nvPicPr>
          <p:blipFill rotWithShape="1">
            <a:blip r:embed="rId4">
              <a:alphaModFix/>
            </a:blip>
            <a:srcRect b="32017" l="69786" r="11107" t="63052"/>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128" name="Google Shape;128;p6"/>
            <p:cNvPicPr preferRelativeResize="0"/>
            <p:nvPr/>
          </p:nvPicPr>
          <p:blipFill rotWithShape="1">
            <a:blip r:embed="rId4">
              <a:alphaModFix/>
            </a:blip>
            <a:srcRect b="25599" l="61517" r="30746"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129" name="Google Shape;129;p6"/>
            <p:cNvPicPr preferRelativeResize="0"/>
            <p:nvPr/>
          </p:nvPicPr>
          <p:blipFill rotWithShape="1">
            <a:blip r:embed="rId4">
              <a:alphaModFix/>
            </a:blip>
            <a:srcRect b="31427" l="41535" r="49952" t="63642"/>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130" name="Google Shape;130;p6"/>
            <p:cNvPicPr preferRelativeResize="0"/>
            <p:nvPr/>
          </p:nvPicPr>
          <p:blipFill rotWithShape="1">
            <a:blip r:embed="rId4">
              <a:alphaModFix/>
            </a:blip>
            <a:srcRect b="28894" l="69808" r="25178" t="68355"/>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131" name="Google Shape;131;p6"/>
            <p:cNvPicPr preferRelativeResize="0"/>
            <p:nvPr/>
          </p:nvPicPr>
          <p:blipFill rotWithShape="1">
            <a:blip r:embed="rId4">
              <a:alphaModFix/>
            </a:blip>
            <a:srcRect b="20625" l="52889" r="39374" t="71601"/>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b85bdffe41_0_8"/>
          <p:cNvSpPr txBox="1"/>
          <p:nvPr>
            <p:ph type="title"/>
          </p:nvPr>
        </p:nvSpPr>
        <p:spPr>
          <a:xfrm>
            <a:off x="541126" y="155222"/>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Daftar Pustaka</a:t>
            </a:r>
            <a:endParaRPr/>
          </a:p>
        </p:txBody>
      </p:sp>
      <p:pic>
        <p:nvPicPr>
          <p:cNvPr id="411" name="Google Shape;411;g1b85bdffe41_0_8"/>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12" name="Google Shape;412;g1b85bdffe41_0_8"/>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
        <p:nvSpPr>
          <p:cNvPr id="413" name="Google Shape;413;g1b85bdffe41_0_8"/>
          <p:cNvSpPr txBox="1"/>
          <p:nvPr/>
        </p:nvSpPr>
        <p:spPr>
          <a:xfrm>
            <a:off x="700475" y="870125"/>
            <a:ext cx="10480200" cy="600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Markoulidakis I, Rallis I, Georgoulas I, Kopsiaftis G, Doulamis A, Doulamis N. 2021. Multiclass Confusion Matrix Reduction Method and Its Application on Net Promoter Score Classification Problem. Technologies. 9(4):81.doi:10.3390/technologies9040081.</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Muslim LZ, Sutawijaya IGP, Bimantoro F, Majapahit J. 2019. KLASIFIKASI KUALITAS KESEGARAN BUAH SEMANGKA BERDASARKAN FITUR WARNA YCbCr MENGGUNAKAN ALGORITMA K-MEANS TERBOBOT. 1(2).</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Nofitasari L, Peranginangin JM. Aktivitas Antiparkinson Ekstrak Gambir (Uncaria Gambir Roxb.) Pada Tikus Putih (Rattus Norvegicus) Galur Sprague Dawley yang Diinduksi Haloperidol Antiparkinsonism Activity Of Gambir Extract (Uncaria Gambir Roxb.) In White Male (Rattus Norvegicus) Sparague Dawley Rats Induced By Haloperidol. :13.</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Peng G. 2019. Performance and Accuracy Analysis in Object Detection. California State University at San Marcos, Computer Science Department.</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Putra GNA, Sutrisna IK. 2017. PENGARUH PRODUKSI DAN INFLASI TERHADAP EKSPOR DAN PERTUMBUHAN EKONOMI DI INDONESIA. :30.</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Redmon J, Divvala S, Girshick R, Farhadi A. 2016. You Only Look Once: Unified, Real-Time Object Detection. [diunduh 2022 Okt 6]. Tersedia pada: http://arxiv.org/abs/1506.02640</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Riyadi S, Zuhri A, Hariadi TK, Prabasari I, Utama NA. 2017. Optimized Estimation of Mangosteen Maturity Stage using SVM and Color Features Combination Approach. 12(24):5.</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da Silva DQ, dos Santos FN, Filipe V, Sousa AJ, Oliveira PM. 2022. Edge AI-Based Tree Trunk Detection for Forestry Monitoring Robotics. Robotics. 11(6):136.doi:10.3390/robotics11060136.</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Sudana O, Bayupati IPA, Yudiana DG. 2020. Classification of Maturity Level of the Mangosteen using the Convolutional Neural Network (CNN) Method. Int. J. Adv. Sci. Technol. 135:37–48.doi:10.33832/ijast.2020.135.04.</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1b85bdffe41_0_16"/>
          <p:cNvSpPr txBox="1"/>
          <p:nvPr>
            <p:ph type="title"/>
          </p:nvPr>
        </p:nvSpPr>
        <p:spPr>
          <a:xfrm>
            <a:off x="541126" y="155222"/>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Daftar Pustaka</a:t>
            </a:r>
            <a:endParaRPr/>
          </a:p>
        </p:txBody>
      </p:sp>
      <p:pic>
        <p:nvPicPr>
          <p:cNvPr id="419" name="Google Shape;419;g1b85bdffe41_0_16"/>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420" name="Google Shape;420;g1b85bdffe41_0_16"/>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
        <p:nvSpPr>
          <p:cNvPr id="421" name="Google Shape;421;g1b85bdffe41_0_16"/>
          <p:cNvSpPr txBox="1"/>
          <p:nvPr/>
        </p:nvSpPr>
        <p:spPr>
          <a:xfrm>
            <a:off x="1907875" y="870125"/>
            <a:ext cx="9272700" cy="600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Tanari Y. STUDI HUBUNGAN KEJADIAN GETAH KUNING DENGAN KANDUNGAN KALSIUM PADA PERIKARP BUAH MANGGIS (Garcinia mangostana L.). :100.</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Tongdee SC, Suwanagul A. 1989. mangis tongdee.pdf.</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Upulie Handalage, Lakshini Kuganandamurthy. 2021. Real-Time Object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Detection Using YOLO: A Review. .doi:10.13140/RG.2.2.24367.66723. [diunduh 2022 Nov 15]. Tersedia pada: https://rgdoi.net/10.13140/RG.2.2.24367.66723</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Wang C-Y, Bochkovskiy A, Liao H-YM. 2022. YOLOv7: Trainable bag-of-freebies sets new state-of-the-art for real-time object detectors. [diunduh 2022 Okt 6]. Tersedia pada: http://arxiv.org/abs/2207.02696</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Woo S, Park J, Lee J-Y, Kweon IS. 2018. CBAM: Convolutional Block Attention Module. [diunduh 2022 Des 11]. Tersedia pada: http://arxiv.org/abs/1807.06521</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Yohannes Y, Pribadi MR, Chandra L. 2020. Klasifikasi Jenis Buah dan Sayuran Menggunakan SVM Dengan Fitur Saliency-HOG dan Color Moments. ELKHA. 12(2):125.doi:10.26418/elkha.v12i2.42160.</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Zhang X, Zeng H, Guo S, Zhang L. 2022. Efficient Long-Range Attention Network for Image Super-Resolution. Di dalam: Avidan S, Brostow G, Cissé M, Farinella GM, Hassner T, editor. Computer Vision – ECCV 2022. [internet] Vol. 13677. Cham. Cham: Springer Nature Switzerland. (Lecture Notes in Computer Science). hlm. 649–667. [diunduh 2022 Des 11]. Tersedia pada: https://link.springer.com/10.1007/978-3-031-19790-1_39</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latin typeface="Calibri"/>
                <a:ea typeface="Calibri"/>
                <a:cs typeface="Calibri"/>
                <a:sym typeface="Calibri"/>
              </a:rPr>
              <a:t>Zhao Z-Q, Zheng P, Xu S, Wu X. 2019. Object Detection with Deep Learning: A Review. [diunduh 2022 Des 13]. Tersedia pada: http://arxiv.org/abs/1807.05511</a:t>
            </a:r>
            <a:endParaRPr>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pic>
        <p:nvPicPr>
          <p:cNvPr id="426" name="Google Shape;426;p10"/>
          <p:cNvPicPr preferRelativeResize="0"/>
          <p:nvPr/>
        </p:nvPicPr>
        <p:blipFill rotWithShape="1">
          <a:blip r:embed="rId3">
            <a:alphaModFix amt="10000"/>
          </a:blip>
          <a:srcRect b="0" l="10003" r="9907" t="0"/>
          <a:stretch/>
        </p:blipFill>
        <p:spPr>
          <a:xfrm>
            <a:off x="0" y="-6900"/>
            <a:ext cx="12205251" cy="6858000"/>
          </a:xfrm>
          <a:prstGeom prst="rect">
            <a:avLst/>
          </a:prstGeom>
          <a:noFill/>
          <a:ln>
            <a:noFill/>
          </a:ln>
        </p:spPr>
      </p:pic>
      <p:sp>
        <p:nvSpPr>
          <p:cNvPr id="427" name="Google Shape;427;p10"/>
          <p:cNvSpPr txBox="1"/>
          <p:nvPr>
            <p:ph type="title"/>
          </p:nvPr>
        </p:nvSpPr>
        <p:spPr>
          <a:xfrm>
            <a:off x="4660724" y="1865125"/>
            <a:ext cx="3429000" cy="1019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3200"/>
              <a:buFont typeface="Arial"/>
              <a:buNone/>
            </a:pPr>
            <a:r>
              <a:rPr lang="en-US"/>
              <a:t>Terima kasih atas Perhatian</a:t>
            </a:r>
            <a:endParaRPr/>
          </a:p>
        </p:txBody>
      </p:sp>
      <p:sp>
        <p:nvSpPr>
          <p:cNvPr id="428" name="Google Shape;428;p10"/>
          <p:cNvSpPr txBox="1"/>
          <p:nvPr>
            <p:ph idx="1" type="body"/>
          </p:nvPr>
        </p:nvSpPr>
        <p:spPr>
          <a:xfrm>
            <a:off x="3657599" y="4903304"/>
            <a:ext cx="8161021" cy="156428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F3F3F"/>
              </a:buClr>
              <a:buSzPts val="1800"/>
              <a:buNone/>
            </a:pPr>
            <a:r>
              <a:rPr lang="en-US" sz="1800"/>
              <a:t>Biro Komunikasi - IPB University</a:t>
            </a:r>
            <a:endParaRPr/>
          </a:p>
          <a:p>
            <a:pPr indent="0" lvl="0" marL="0" rtl="0" algn="l">
              <a:lnSpc>
                <a:spcPct val="100000"/>
              </a:lnSpc>
              <a:spcBef>
                <a:spcPts val="0"/>
              </a:spcBef>
              <a:spcAft>
                <a:spcPts val="0"/>
              </a:spcAft>
              <a:buClr>
                <a:srgbClr val="3F3F3F"/>
              </a:buClr>
              <a:buSzPts val="1800"/>
              <a:buNone/>
            </a:pPr>
            <a:r>
              <a:rPr lang="en-US" sz="1800"/>
              <a:t>Gedung Andi Hakim Nasoetion</a:t>
            </a:r>
            <a:endParaRPr sz="1800"/>
          </a:p>
          <a:p>
            <a:pPr indent="0" lvl="0" marL="0" rtl="0" algn="l">
              <a:lnSpc>
                <a:spcPct val="100000"/>
              </a:lnSpc>
              <a:spcBef>
                <a:spcPts val="0"/>
              </a:spcBef>
              <a:spcAft>
                <a:spcPts val="0"/>
              </a:spcAft>
              <a:buClr>
                <a:srgbClr val="3F3F3F"/>
              </a:buClr>
              <a:buSzPts val="1800"/>
              <a:buNone/>
            </a:pPr>
            <a:r>
              <a:rPr lang="en-US" sz="1800"/>
              <a:t>Kampus IPB Dramaga Bogor 16680</a:t>
            </a:r>
            <a:endParaRPr/>
          </a:p>
          <a:p>
            <a:pPr indent="0" lvl="0" marL="0" rtl="0" algn="l">
              <a:lnSpc>
                <a:spcPct val="100000"/>
              </a:lnSpc>
              <a:spcBef>
                <a:spcPts val="0"/>
              </a:spcBef>
              <a:spcAft>
                <a:spcPts val="0"/>
              </a:spcAft>
              <a:buClr>
                <a:srgbClr val="3F3F3F"/>
              </a:buClr>
              <a:buSzPts val="1800"/>
              <a:buNone/>
            </a:pPr>
            <a:r>
              <a:rPr lang="en-US" sz="1800"/>
              <a:t>Telp.: 0251-8622642 ext. 105</a:t>
            </a:r>
            <a:endParaRPr/>
          </a:p>
          <a:p>
            <a:pPr indent="0" lvl="0" marL="0" rtl="0" algn="l">
              <a:lnSpc>
                <a:spcPct val="100000"/>
              </a:lnSpc>
              <a:spcBef>
                <a:spcPts val="0"/>
              </a:spcBef>
              <a:spcAft>
                <a:spcPts val="0"/>
              </a:spcAft>
              <a:buClr>
                <a:srgbClr val="3F3F3F"/>
              </a:buClr>
              <a:buSzPts val="1800"/>
              <a:buNone/>
            </a:pPr>
            <a:r>
              <a:rPr lang="en-US" sz="1800"/>
              <a:t>E-mail: biro.komunikasi@apps.ipb.ac.id</a:t>
            </a:r>
            <a:endParaRPr sz="1800"/>
          </a:p>
        </p:txBody>
      </p:sp>
      <p:pic>
        <p:nvPicPr>
          <p:cNvPr id="429" name="Google Shape;429;p10"/>
          <p:cNvPicPr preferRelativeResize="0"/>
          <p:nvPr/>
        </p:nvPicPr>
        <p:blipFill rotWithShape="1">
          <a:blip r:embed="rId4">
            <a:alphaModFix/>
          </a:blip>
          <a:srcRect b="0" l="0" r="0" t="0"/>
          <a:stretch/>
        </p:blipFill>
        <p:spPr>
          <a:xfrm>
            <a:off x="598556" y="4784035"/>
            <a:ext cx="2480384" cy="1683555"/>
          </a:xfrm>
          <a:prstGeom prst="rect">
            <a:avLst/>
          </a:prstGeom>
          <a:noFill/>
          <a:ln>
            <a:noFill/>
          </a:ln>
        </p:spPr>
      </p:pic>
      <p:cxnSp>
        <p:nvCxnSpPr>
          <p:cNvPr id="430" name="Google Shape;430;p10"/>
          <p:cNvCxnSpPr/>
          <p:nvPr/>
        </p:nvCxnSpPr>
        <p:spPr>
          <a:xfrm>
            <a:off x="3445565" y="4784035"/>
            <a:ext cx="0" cy="1683555"/>
          </a:xfrm>
          <a:prstGeom prst="straightConnector1">
            <a:avLst/>
          </a:prstGeom>
          <a:noFill/>
          <a:ln cap="flat" cmpd="sng" w="9525">
            <a:solidFill>
              <a:schemeClr val="dk1"/>
            </a:solidFill>
            <a:prstDash val="solid"/>
            <a:miter lim="800000"/>
            <a:headEnd len="sm" w="sm" type="none"/>
            <a:tailEnd len="sm" w="sm" type="none"/>
          </a:ln>
        </p:spPr>
      </p:cxnSp>
      <p:pic>
        <p:nvPicPr>
          <p:cNvPr id="431" name="Google Shape;431;p10"/>
          <p:cNvPicPr preferRelativeResize="0"/>
          <p:nvPr/>
        </p:nvPicPr>
        <p:blipFill rotWithShape="1">
          <a:blip r:embed="rId5">
            <a:alphaModFix/>
          </a:blip>
          <a:srcRect b="0" l="0" r="0" t="0"/>
          <a:stretch/>
        </p:blipFill>
        <p:spPr>
          <a:xfrm flipH="1">
            <a:off x="11666893" y="3180522"/>
            <a:ext cx="538359" cy="3677478"/>
          </a:xfrm>
          <a:prstGeom prst="rect">
            <a:avLst/>
          </a:prstGeom>
          <a:noFill/>
          <a:ln>
            <a:noFill/>
          </a:ln>
        </p:spPr>
      </p:pic>
      <p:sp>
        <p:nvSpPr>
          <p:cNvPr id="432" name="Google Shape;432;p10"/>
          <p:cNvSpPr txBox="1"/>
          <p:nvPr/>
        </p:nvSpPr>
        <p:spPr>
          <a:xfrm>
            <a:off x="10729912" y="145493"/>
            <a:ext cx="1241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Alternatif 1</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g1b74a43202e_1_56"/>
          <p:cNvPicPr preferRelativeResize="0"/>
          <p:nvPr/>
        </p:nvPicPr>
        <p:blipFill rotWithShape="1">
          <a:blip r:embed="rId3">
            <a:alphaModFix/>
          </a:blip>
          <a:srcRect b="17676" l="0" r="0" t="7422"/>
          <a:stretch/>
        </p:blipFill>
        <p:spPr>
          <a:xfrm>
            <a:off x="-13252" y="1"/>
            <a:ext cx="12205253" cy="6858000"/>
          </a:xfrm>
          <a:prstGeom prst="rect">
            <a:avLst/>
          </a:prstGeom>
          <a:noFill/>
          <a:ln>
            <a:noFill/>
          </a:ln>
        </p:spPr>
      </p:pic>
      <p:sp>
        <p:nvSpPr>
          <p:cNvPr id="438" name="Google Shape;438;g1b74a43202e_1_56"/>
          <p:cNvSpPr/>
          <p:nvPr/>
        </p:nvSpPr>
        <p:spPr>
          <a:xfrm>
            <a:off x="-13252" y="0"/>
            <a:ext cx="12205200" cy="6858000"/>
          </a:xfrm>
          <a:prstGeom prst="rect">
            <a:avLst/>
          </a:prstGeom>
          <a:solidFill>
            <a:schemeClr val="lt1">
              <a:alpha val="7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g1b74a43202e_1_56"/>
          <p:cNvSpPr txBox="1"/>
          <p:nvPr>
            <p:ph type="title"/>
          </p:nvPr>
        </p:nvSpPr>
        <p:spPr>
          <a:xfrm>
            <a:off x="2096494" y="1882130"/>
            <a:ext cx="7985700" cy="1019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3200"/>
              <a:buFont typeface="Arial"/>
              <a:buNone/>
            </a:pPr>
            <a:r>
              <a:rPr lang="en-US"/>
              <a:t>Terima Kasih Atas Perhatiannya</a:t>
            </a:r>
            <a:endParaRPr/>
          </a:p>
        </p:txBody>
      </p:sp>
      <p:sp>
        <p:nvSpPr>
          <p:cNvPr id="440" name="Google Shape;440;g1b74a43202e_1_56"/>
          <p:cNvSpPr txBox="1"/>
          <p:nvPr>
            <p:ph idx="1" type="body"/>
          </p:nvPr>
        </p:nvSpPr>
        <p:spPr>
          <a:xfrm>
            <a:off x="6767825" y="5115988"/>
            <a:ext cx="1715400" cy="101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F3F3F"/>
              </a:buClr>
              <a:buSzPts val="1800"/>
              <a:buNone/>
            </a:pPr>
            <a:r>
              <a:rPr lang="en-US" sz="1800"/>
              <a:t>Department of  Computer Science</a:t>
            </a:r>
            <a:endParaRPr sz="1800"/>
          </a:p>
        </p:txBody>
      </p:sp>
      <p:pic>
        <p:nvPicPr>
          <p:cNvPr id="441" name="Google Shape;441;g1b74a43202e_1_56"/>
          <p:cNvPicPr preferRelativeResize="0"/>
          <p:nvPr/>
        </p:nvPicPr>
        <p:blipFill rotWithShape="1">
          <a:blip r:embed="rId4">
            <a:alphaModFix/>
          </a:blip>
          <a:srcRect b="0" l="0" r="0" t="0"/>
          <a:stretch/>
        </p:blipFill>
        <p:spPr>
          <a:xfrm>
            <a:off x="3708781" y="4784047"/>
            <a:ext cx="2480384" cy="1683556"/>
          </a:xfrm>
          <a:prstGeom prst="rect">
            <a:avLst/>
          </a:prstGeom>
          <a:noFill/>
          <a:ln>
            <a:noFill/>
          </a:ln>
        </p:spPr>
      </p:pic>
      <p:cxnSp>
        <p:nvCxnSpPr>
          <p:cNvPr id="442" name="Google Shape;442;g1b74a43202e_1_56"/>
          <p:cNvCxnSpPr/>
          <p:nvPr/>
        </p:nvCxnSpPr>
        <p:spPr>
          <a:xfrm>
            <a:off x="6608940" y="4784035"/>
            <a:ext cx="0" cy="1683600"/>
          </a:xfrm>
          <a:prstGeom prst="straightConnector1">
            <a:avLst/>
          </a:prstGeom>
          <a:noFill/>
          <a:ln cap="flat" cmpd="sng" w="9525">
            <a:solidFill>
              <a:schemeClr val="dk1"/>
            </a:solidFill>
            <a:prstDash val="solid"/>
            <a:miter lim="800000"/>
            <a:headEnd len="sm" w="sm" type="none"/>
            <a:tailEnd len="sm" w="sm" type="none"/>
          </a:ln>
        </p:spPr>
      </p:cxnSp>
      <p:pic>
        <p:nvPicPr>
          <p:cNvPr id="443" name="Google Shape;443;g1b74a43202e_1_56"/>
          <p:cNvPicPr preferRelativeResize="0"/>
          <p:nvPr/>
        </p:nvPicPr>
        <p:blipFill rotWithShape="1">
          <a:blip r:embed="rId5">
            <a:alphaModFix/>
          </a:blip>
          <a:srcRect b="0" l="0" r="0" t="0"/>
          <a:stretch/>
        </p:blipFill>
        <p:spPr>
          <a:xfrm flipH="1">
            <a:off x="11666893" y="3180522"/>
            <a:ext cx="538359" cy="36774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Preface Slide</a:t>
            </a:r>
            <a:endParaRPr/>
          </a:p>
        </p:txBody>
      </p:sp>
      <p:pic>
        <p:nvPicPr>
          <p:cNvPr id="449" name="Google Shape;449;p3"/>
          <p:cNvPicPr preferRelativeResize="0"/>
          <p:nvPr>
            <p:ph idx="4294967295" type="body"/>
          </p:nvPr>
        </p:nvPicPr>
        <p:blipFill rotWithShape="1">
          <a:blip r:embed="rId3">
            <a:alphaModFix/>
          </a:blip>
          <a:srcRect b="5042" l="1313" r="1374" t="7376"/>
          <a:stretch/>
        </p:blipFill>
        <p:spPr>
          <a:xfrm>
            <a:off x="0" y="0"/>
            <a:ext cx="12192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sp>
        <p:nvSpPr>
          <p:cNvPr id="454" name="Google Shape;454;g1b74a43202e_1_2"/>
          <p:cNvSpPr txBox="1"/>
          <p:nvPr>
            <p:ph type="title"/>
          </p:nvPr>
        </p:nvSpPr>
        <p:spPr>
          <a:xfrm>
            <a:off x="2103120" y="1865134"/>
            <a:ext cx="7985700" cy="1019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3200"/>
              <a:buFont typeface="Arial"/>
              <a:buNone/>
            </a:pPr>
            <a:r>
              <a:rPr lang="en-US"/>
              <a:t>Terima kasih atas perhatiannya</a:t>
            </a:r>
            <a:endParaRPr/>
          </a:p>
        </p:txBody>
      </p:sp>
      <p:sp>
        <p:nvSpPr>
          <p:cNvPr id="455" name="Google Shape;455;g1b74a43202e_1_2"/>
          <p:cNvSpPr txBox="1"/>
          <p:nvPr>
            <p:ph idx="1" type="body"/>
          </p:nvPr>
        </p:nvSpPr>
        <p:spPr>
          <a:xfrm>
            <a:off x="3657600" y="5115975"/>
            <a:ext cx="1982100" cy="1019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F3F3F"/>
              </a:buClr>
              <a:buSzPts val="1800"/>
              <a:buNone/>
            </a:pPr>
            <a:r>
              <a:rPr lang="en-US" sz="1800"/>
              <a:t>Department of Computer Science</a:t>
            </a:r>
            <a:endParaRPr sz="1800"/>
          </a:p>
        </p:txBody>
      </p:sp>
      <p:pic>
        <p:nvPicPr>
          <p:cNvPr id="456" name="Google Shape;456;g1b74a43202e_1_2"/>
          <p:cNvPicPr preferRelativeResize="0"/>
          <p:nvPr/>
        </p:nvPicPr>
        <p:blipFill rotWithShape="1">
          <a:blip r:embed="rId3">
            <a:alphaModFix/>
          </a:blip>
          <a:srcRect b="0" l="0" r="0" t="0"/>
          <a:stretch/>
        </p:blipFill>
        <p:spPr>
          <a:xfrm>
            <a:off x="598556" y="4784035"/>
            <a:ext cx="2480384" cy="1683556"/>
          </a:xfrm>
          <a:prstGeom prst="rect">
            <a:avLst/>
          </a:prstGeom>
          <a:noFill/>
          <a:ln>
            <a:noFill/>
          </a:ln>
        </p:spPr>
      </p:pic>
      <p:cxnSp>
        <p:nvCxnSpPr>
          <p:cNvPr id="457" name="Google Shape;457;g1b74a43202e_1_2"/>
          <p:cNvCxnSpPr/>
          <p:nvPr/>
        </p:nvCxnSpPr>
        <p:spPr>
          <a:xfrm>
            <a:off x="3445565" y="4784035"/>
            <a:ext cx="0" cy="1683600"/>
          </a:xfrm>
          <a:prstGeom prst="straightConnector1">
            <a:avLst/>
          </a:prstGeom>
          <a:noFill/>
          <a:ln cap="flat" cmpd="sng" w="9525">
            <a:solidFill>
              <a:schemeClr val="dk1"/>
            </a:solidFill>
            <a:prstDash val="solid"/>
            <a:miter lim="800000"/>
            <a:headEnd len="sm" w="sm" type="none"/>
            <a:tailEnd len="sm" w="sm" type="none"/>
          </a:ln>
        </p:spPr>
      </p:cxnSp>
      <p:pic>
        <p:nvPicPr>
          <p:cNvPr id="458" name="Google Shape;458;g1b74a43202e_1_2"/>
          <p:cNvPicPr preferRelativeResize="0"/>
          <p:nvPr/>
        </p:nvPicPr>
        <p:blipFill rotWithShape="1">
          <a:blip r:embed="rId4">
            <a:alphaModFix/>
          </a:blip>
          <a:srcRect b="0" l="0" r="0" t="0"/>
          <a:stretch/>
        </p:blipFill>
        <p:spPr>
          <a:xfrm flipH="1">
            <a:off x="11666893" y="3180522"/>
            <a:ext cx="538359" cy="367747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IPB University</a:t>
            </a:r>
            <a:br>
              <a:rPr b="1" lang="en-US" sz="3600">
                <a:latin typeface="Arial"/>
                <a:ea typeface="Arial"/>
                <a:cs typeface="Arial"/>
                <a:sym typeface="Arial"/>
              </a:rPr>
            </a:br>
            <a:r>
              <a:rPr b="1" lang="en-US" sz="3600">
                <a:latin typeface="Arial"/>
                <a:ea typeface="Arial"/>
                <a:cs typeface="Arial"/>
                <a:sym typeface="Arial"/>
              </a:rPr>
              <a:t>PowerPoint Guidelines</a:t>
            </a:r>
            <a:endParaRPr b="1" sz="3600">
              <a:latin typeface="Arial"/>
              <a:ea typeface="Arial"/>
              <a:cs typeface="Arial"/>
              <a:sym typeface="Arial"/>
            </a:endParaRPr>
          </a:p>
        </p:txBody>
      </p:sp>
      <p:sp>
        <p:nvSpPr>
          <p:cNvPr id="464" name="Google Shape;464;p4"/>
          <p:cNvSpPr txBox="1"/>
          <p:nvPr>
            <p:ph idx="1" type="subTitle"/>
          </p:nvPr>
        </p:nvSpPr>
        <p:spPr>
          <a:xfrm>
            <a:off x="9045263" y="5754710"/>
            <a:ext cx="2326783" cy="56989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chemeClr val="dk1"/>
              </a:buClr>
              <a:buSzPct val="100000"/>
              <a:buNone/>
            </a:pPr>
            <a:r>
              <a:rPr lang="en-US">
                <a:latin typeface="Arial"/>
                <a:ea typeface="Arial"/>
                <a:cs typeface="Arial"/>
                <a:sym typeface="Arial"/>
              </a:rPr>
              <a:t>Location of talk,</a:t>
            </a:r>
            <a:endParaRPr/>
          </a:p>
          <a:p>
            <a:pPr indent="0" lvl="0" marL="0" rtl="0" algn="l">
              <a:lnSpc>
                <a:spcPct val="90000"/>
              </a:lnSpc>
              <a:spcBef>
                <a:spcPts val="1000"/>
              </a:spcBef>
              <a:spcAft>
                <a:spcPts val="0"/>
              </a:spcAft>
              <a:buClr>
                <a:schemeClr val="dk1"/>
              </a:buClr>
              <a:buSzPct val="100000"/>
              <a:buNone/>
            </a:pPr>
            <a:r>
              <a:rPr lang="en-US">
                <a:latin typeface="Arial"/>
                <a:ea typeface="Arial"/>
                <a:cs typeface="Arial"/>
                <a:sym typeface="Arial"/>
              </a:rPr>
              <a:t>Date of Talk</a:t>
            </a:r>
            <a:endParaRPr>
              <a:latin typeface="Arial"/>
              <a:ea typeface="Arial"/>
              <a:cs typeface="Arial"/>
              <a:sym typeface="Arial"/>
            </a:endParaRPr>
          </a:p>
        </p:txBody>
      </p:sp>
      <p:pic>
        <p:nvPicPr>
          <p:cNvPr id="465" name="Google Shape;465;p4"/>
          <p:cNvPicPr preferRelativeResize="0"/>
          <p:nvPr/>
        </p:nvPicPr>
        <p:blipFill rotWithShape="1">
          <a:blip r:embed="rId3">
            <a:alphaModFix/>
          </a:blip>
          <a:srcRect b="0" l="0" r="0" t="0"/>
          <a:stretch/>
        </p:blipFill>
        <p:spPr>
          <a:xfrm>
            <a:off x="3223260" y="330159"/>
            <a:ext cx="2674620" cy="700129"/>
          </a:xfrm>
          <a:prstGeom prst="rect">
            <a:avLst/>
          </a:prstGeom>
          <a:noFill/>
          <a:ln>
            <a:noFill/>
          </a:ln>
        </p:spPr>
      </p:pic>
      <p:cxnSp>
        <p:nvCxnSpPr>
          <p:cNvPr id="466" name="Google Shape;466;p4"/>
          <p:cNvCxnSpPr/>
          <p:nvPr/>
        </p:nvCxnSpPr>
        <p:spPr>
          <a:xfrm>
            <a:off x="6096000" y="330159"/>
            <a:ext cx="0" cy="700129"/>
          </a:xfrm>
          <a:prstGeom prst="straightConnector1">
            <a:avLst/>
          </a:prstGeom>
          <a:noFill/>
          <a:ln cap="flat" cmpd="sng" w="9525">
            <a:solidFill>
              <a:srgbClr val="243B90"/>
            </a:solidFill>
            <a:prstDash val="solid"/>
            <a:miter lim="800000"/>
            <a:headEnd len="sm" w="sm" type="none"/>
            <a:tailEnd len="sm" w="sm" type="none"/>
          </a:ln>
        </p:spPr>
      </p:cxnSp>
      <p:sp>
        <p:nvSpPr>
          <p:cNvPr id="467" name="Google Shape;467;p4"/>
          <p:cNvSpPr txBox="1"/>
          <p:nvPr/>
        </p:nvSpPr>
        <p:spPr>
          <a:xfrm>
            <a:off x="6096000" y="321950"/>
            <a:ext cx="3782096" cy="708338"/>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Departement of</a:t>
            </a:r>
            <a:endParaRPr/>
          </a:p>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Communication and Community Development Sciences</a:t>
            </a:r>
            <a:endParaRPr b="0" i="0" sz="1600" u="none" cap="none" strike="noStrike">
              <a:solidFill>
                <a:schemeClr val="dk1"/>
              </a:solidFill>
              <a:latin typeface="Arial"/>
              <a:ea typeface="Arial"/>
              <a:cs typeface="Arial"/>
              <a:sym typeface="Arial"/>
            </a:endParaRPr>
          </a:p>
        </p:txBody>
      </p:sp>
      <p:sp>
        <p:nvSpPr>
          <p:cNvPr id="468" name="Google Shape;468;p4"/>
          <p:cNvSpPr txBox="1"/>
          <p:nvPr/>
        </p:nvSpPr>
        <p:spPr>
          <a:xfrm>
            <a:off x="1637764" y="5754710"/>
            <a:ext cx="2326783" cy="56989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chemeClr val="dk1"/>
              </a:buClr>
              <a:buSzPct val="100000"/>
              <a:buFont typeface="Arial"/>
              <a:buNone/>
            </a:pPr>
            <a:r>
              <a:rPr b="0" i="0" lang="en-US" sz="2400" u="none" cap="none" strike="noStrike">
                <a:solidFill>
                  <a:schemeClr val="dk1"/>
                </a:solidFill>
                <a:latin typeface="Arial"/>
                <a:ea typeface="Arial"/>
                <a:cs typeface="Arial"/>
                <a:sym typeface="Arial"/>
              </a:rPr>
              <a:t>Name</a:t>
            </a:r>
            <a:endParaRPr/>
          </a:p>
          <a:p>
            <a:pPr indent="0" lvl="0" marL="0" marR="0" rtl="0" algn="l">
              <a:lnSpc>
                <a:spcPct val="90000"/>
              </a:lnSpc>
              <a:spcBef>
                <a:spcPts val="1000"/>
              </a:spcBef>
              <a:spcAft>
                <a:spcPts val="0"/>
              </a:spcAft>
              <a:buClr>
                <a:schemeClr val="dk1"/>
              </a:buClr>
              <a:buSzPct val="100000"/>
              <a:buFont typeface="Arial"/>
              <a:buNone/>
            </a:pPr>
            <a:r>
              <a:rPr b="0" i="0" lang="en-US" sz="2400" u="none" cap="none" strike="noStrike">
                <a:solidFill>
                  <a:schemeClr val="dk1"/>
                </a:solidFill>
                <a:latin typeface="Arial"/>
                <a:ea typeface="Arial"/>
                <a:cs typeface="Arial"/>
                <a:sym typeface="Arial"/>
              </a:rPr>
              <a:t>Title</a:t>
            </a:r>
            <a:endParaRPr b="0" i="0" sz="2400" u="none" cap="none" strike="noStrike">
              <a:solidFill>
                <a:schemeClr val="dk1"/>
              </a:solidFill>
              <a:latin typeface="Arial"/>
              <a:ea typeface="Arial"/>
              <a:cs typeface="Arial"/>
              <a:sym typeface="Arial"/>
            </a:endParaRPr>
          </a:p>
        </p:txBody>
      </p:sp>
      <p:sp>
        <p:nvSpPr>
          <p:cNvPr id="469" name="Google Shape;469;p4"/>
          <p:cNvSpPr/>
          <p:nvPr/>
        </p:nvSpPr>
        <p:spPr>
          <a:xfrm>
            <a:off x="0" y="6465194"/>
            <a:ext cx="12192000" cy="392806"/>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70" name="Google Shape;470;p4"/>
          <p:cNvSpPr txBox="1"/>
          <p:nvPr/>
        </p:nvSpPr>
        <p:spPr>
          <a:xfrm>
            <a:off x="3387144" y="3777501"/>
            <a:ext cx="5460642" cy="56989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….Event…</a:t>
            </a:r>
            <a:endParaRPr b="0" i="0" sz="2400" u="none" cap="none" strike="noStrike">
              <a:solidFill>
                <a:schemeClr val="dk1"/>
              </a:solidFill>
              <a:latin typeface="Arial"/>
              <a:ea typeface="Arial"/>
              <a:cs typeface="Arial"/>
              <a:sym typeface="Arial"/>
            </a:endParaRPr>
          </a:p>
        </p:txBody>
      </p:sp>
      <p:sp>
        <p:nvSpPr>
          <p:cNvPr id="471" name="Google Shape;471;p4"/>
          <p:cNvSpPr txBox="1"/>
          <p:nvPr/>
        </p:nvSpPr>
        <p:spPr>
          <a:xfrm>
            <a:off x="10729912" y="145493"/>
            <a:ext cx="1241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Alternatif 1</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5" name="Shape 475"/>
        <p:cNvGrpSpPr/>
        <p:nvPr/>
      </p:nvGrpSpPr>
      <p:grpSpPr>
        <a:xfrm>
          <a:off x="0" y="0"/>
          <a:ext cx="0" cy="0"/>
          <a:chOff x="0" y="0"/>
          <a:chExt cx="0" cy="0"/>
        </a:xfrm>
      </p:grpSpPr>
      <p:grpSp>
        <p:nvGrpSpPr>
          <p:cNvPr id="476" name="Google Shape;476;p5"/>
          <p:cNvGrpSpPr/>
          <p:nvPr/>
        </p:nvGrpSpPr>
        <p:grpSpPr>
          <a:xfrm>
            <a:off x="0" y="1436740"/>
            <a:ext cx="3837215" cy="4803911"/>
            <a:chOff x="0" y="1136313"/>
            <a:chExt cx="3837215" cy="4529688"/>
          </a:xfrm>
        </p:grpSpPr>
        <p:pic>
          <p:nvPicPr>
            <p:cNvPr id="477" name="Google Shape;477;p5"/>
            <p:cNvPicPr preferRelativeResize="0"/>
            <p:nvPr/>
          </p:nvPicPr>
          <p:blipFill rotWithShape="1">
            <a:blip r:embed="rId3">
              <a:alphaModFix/>
            </a:blip>
            <a:srcRect b="68233" l="56133" r="33732" t="25224"/>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478" name="Google Shape;478;p5"/>
            <p:cNvPicPr preferRelativeResize="0"/>
            <p:nvPr/>
          </p:nvPicPr>
          <p:blipFill rotWithShape="1">
            <a:blip r:embed="rId3">
              <a:alphaModFix/>
            </a:blip>
            <a:srcRect b="63693" l="43943" r="44884"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479" name="Google Shape;479;p5"/>
            <p:cNvPicPr preferRelativeResize="0"/>
            <p:nvPr/>
          </p:nvPicPr>
          <p:blipFill rotWithShape="1">
            <a:blip r:embed="rId3">
              <a:alphaModFix/>
            </a:blip>
            <a:srcRect b="52704" l="56133" r="21679" t="32070"/>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480" name="Google Shape;480;p5"/>
            <p:cNvPicPr preferRelativeResize="0"/>
            <p:nvPr/>
          </p:nvPicPr>
          <p:blipFill rotWithShape="1">
            <a:blip r:embed="rId3">
              <a:alphaModFix/>
            </a:blip>
            <a:srcRect b="52851" l="79339" r="4693"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481" name="Google Shape;481;p5"/>
            <p:cNvPicPr preferRelativeResize="0"/>
            <p:nvPr/>
          </p:nvPicPr>
          <p:blipFill rotWithShape="1">
            <a:blip r:embed="rId3">
              <a:alphaModFix/>
            </a:blip>
            <a:srcRect b="52851" l="37560" r="44884" t="36639"/>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482" name="Google Shape;482;p5"/>
            <p:cNvPicPr preferRelativeResize="0"/>
            <p:nvPr/>
          </p:nvPicPr>
          <p:blipFill rotWithShape="1">
            <a:blip r:embed="rId3">
              <a:alphaModFix/>
            </a:blip>
            <a:srcRect b="44086" l="29047" r="44730"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483" name="Google Shape;483;p5"/>
            <p:cNvPicPr preferRelativeResize="0"/>
            <p:nvPr/>
          </p:nvPicPr>
          <p:blipFill rotWithShape="1">
            <a:blip r:embed="rId3">
              <a:alphaModFix/>
            </a:blip>
            <a:srcRect b="43935" l="56132" r="4693"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484" name="Google Shape;484;p5"/>
            <p:cNvPicPr preferRelativeResize="0"/>
            <p:nvPr/>
          </p:nvPicPr>
          <p:blipFill rotWithShape="1">
            <a:blip r:embed="rId3">
              <a:alphaModFix/>
            </a:blip>
            <a:srcRect b="38640" l="29047" r="62439" t="56428"/>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485" name="Google Shape;485;p5"/>
            <p:cNvPicPr preferRelativeResize="0"/>
            <p:nvPr/>
          </p:nvPicPr>
          <p:blipFill rotWithShape="1">
            <a:blip r:embed="rId3">
              <a:alphaModFix/>
            </a:blip>
            <a:srcRect b="36873" l="38134" r="49953" t="56428"/>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486" name="Google Shape;486;p5"/>
            <p:cNvPicPr preferRelativeResize="0"/>
            <p:nvPr/>
          </p:nvPicPr>
          <p:blipFill rotWithShape="1">
            <a:blip r:embed="rId3">
              <a:alphaModFix/>
            </a:blip>
            <a:srcRect b="28893" l="50938"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487" name="Google Shape;487;p5"/>
            <p:cNvPicPr preferRelativeResize="0"/>
            <p:nvPr/>
          </p:nvPicPr>
          <p:blipFill rotWithShape="1">
            <a:blip r:embed="rId3">
              <a:alphaModFix/>
            </a:blip>
            <a:srcRect b="37177" l="61517" r="14900" t="56538"/>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488" name="Google Shape;488;p5"/>
            <p:cNvPicPr preferRelativeResize="0"/>
            <p:nvPr/>
          </p:nvPicPr>
          <p:blipFill rotWithShape="1">
            <a:blip r:embed="rId3">
              <a:alphaModFix/>
            </a:blip>
            <a:srcRect b="40535" l="85876" r="9111" t="56715"/>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489" name="Google Shape;489;p5"/>
            <p:cNvPicPr preferRelativeResize="0"/>
            <p:nvPr/>
          </p:nvPicPr>
          <p:blipFill rotWithShape="1">
            <a:blip r:embed="rId3">
              <a:alphaModFix/>
            </a:blip>
            <a:srcRect b="32017" l="69786" r="11107" t="63052"/>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490" name="Google Shape;490;p5"/>
            <p:cNvPicPr preferRelativeResize="0"/>
            <p:nvPr/>
          </p:nvPicPr>
          <p:blipFill rotWithShape="1">
            <a:blip r:embed="rId3">
              <a:alphaModFix/>
            </a:blip>
            <a:srcRect b="25599" l="61517" r="30746"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491" name="Google Shape;491;p5"/>
            <p:cNvPicPr preferRelativeResize="0"/>
            <p:nvPr/>
          </p:nvPicPr>
          <p:blipFill rotWithShape="1">
            <a:blip r:embed="rId3">
              <a:alphaModFix/>
            </a:blip>
            <a:srcRect b="31427" l="41535" r="49952" t="63642"/>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492" name="Google Shape;492;p5"/>
            <p:cNvPicPr preferRelativeResize="0"/>
            <p:nvPr/>
          </p:nvPicPr>
          <p:blipFill rotWithShape="1">
            <a:blip r:embed="rId3">
              <a:alphaModFix/>
            </a:blip>
            <a:srcRect b="28894" l="69808" r="25178" t="68355"/>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493" name="Google Shape;493;p5"/>
            <p:cNvPicPr preferRelativeResize="0"/>
            <p:nvPr/>
          </p:nvPicPr>
          <p:blipFill rotWithShape="1">
            <a:blip r:embed="rId3">
              <a:alphaModFix/>
            </a:blip>
            <a:srcRect b="20625" l="52889" r="39374" t="71601"/>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
        <p:nvSpPr>
          <p:cNvPr id="494" name="Google Shape;494;p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IPB University</a:t>
            </a:r>
            <a:br>
              <a:rPr b="1" lang="en-US" sz="3600">
                <a:latin typeface="Arial"/>
                <a:ea typeface="Arial"/>
                <a:cs typeface="Arial"/>
                <a:sym typeface="Arial"/>
              </a:rPr>
            </a:br>
            <a:r>
              <a:rPr b="1" lang="en-US" sz="3600">
                <a:latin typeface="Arial"/>
                <a:ea typeface="Arial"/>
                <a:cs typeface="Arial"/>
                <a:sym typeface="Arial"/>
              </a:rPr>
              <a:t>PowerPoint Guidelines</a:t>
            </a:r>
            <a:endParaRPr b="1" sz="3600">
              <a:latin typeface="Arial"/>
              <a:ea typeface="Arial"/>
              <a:cs typeface="Arial"/>
              <a:sym typeface="Arial"/>
            </a:endParaRPr>
          </a:p>
        </p:txBody>
      </p:sp>
      <p:sp>
        <p:nvSpPr>
          <p:cNvPr id="495" name="Google Shape;495;p5"/>
          <p:cNvSpPr txBox="1"/>
          <p:nvPr>
            <p:ph idx="1" type="subTitle"/>
          </p:nvPr>
        </p:nvSpPr>
        <p:spPr>
          <a:xfrm>
            <a:off x="9045263" y="5754710"/>
            <a:ext cx="2326783" cy="56989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Clr>
                <a:schemeClr val="dk1"/>
              </a:buClr>
              <a:buSzPct val="100000"/>
              <a:buNone/>
            </a:pPr>
            <a:r>
              <a:rPr lang="en-US">
                <a:latin typeface="Arial"/>
                <a:ea typeface="Arial"/>
                <a:cs typeface="Arial"/>
                <a:sym typeface="Arial"/>
              </a:rPr>
              <a:t>Location of talk,</a:t>
            </a:r>
            <a:endParaRPr/>
          </a:p>
          <a:p>
            <a:pPr indent="0" lvl="0" marL="0" rtl="0" algn="l">
              <a:lnSpc>
                <a:spcPct val="90000"/>
              </a:lnSpc>
              <a:spcBef>
                <a:spcPts val="1000"/>
              </a:spcBef>
              <a:spcAft>
                <a:spcPts val="0"/>
              </a:spcAft>
              <a:buClr>
                <a:schemeClr val="dk1"/>
              </a:buClr>
              <a:buSzPct val="100000"/>
              <a:buNone/>
            </a:pPr>
            <a:r>
              <a:rPr lang="en-US">
                <a:latin typeface="Arial"/>
                <a:ea typeface="Arial"/>
                <a:cs typeface="Arial"/>
                <a:sym typeface="Arial"/>
              </a:rPr>
              <a:t>Date of Talk</a:t>
            </a:r>
            <a:endParaRPr>
              <a:latin typeface="Arial"/>
              <a:ea typeface="Arial"/>
              <a:cs typeface="Arial"/>
              <a:sym typeface="Arial"/>
            </a:endParaRPr>
          </a:p>
        </p:txBody>
      </p:sp>
      <p:pic>
        <p:nvPicPr>
          <p:cNvPr id="496" name="Google Shape;496;p5"/>
          <p:cNvPicPr preferRelativeResize="0"/>
          <p:nvPr/>
        </p:nvPicPr>
        <p:blipFill rotWithShape="1">
          <a:blip r:embed="rId4">
            <a:alphaModFix/>
          </a:blip>
          <a:srcRect b="0" l="0" r="0" t="0"/>
          <a:stretch/>
        </p:blipFill>
        <p:spPr>
          <a:xfrm>
            <a:off x="3223260" y="330159"/>
            <a:ext cx="2674620" cy="700129"/>
          </a:xfrm>
          <a:prstGeom prst="rect">
            <a:avLst/>
          </a:prstGeom>
          <a:noFill/>
          <a:ln>
            <a:noFill/>
          </a:ln>
        </p:spPr>
      </p:pic>
      <p:cxnSp>
        <p:nvCxnSpPr>
          <p:cNvPr id="497" name="Google Shape;497;p5"/>
          <p:cNvCxnSpPr/>
          <p:nvPr/>
        </p:nvCxnSpPr>
        <p:spPr>
          <a:xfrm>
            <a:off x="6096000" y="330159"/>
            <a:ext cx="0" cy="700129"/>
          </a:xfrm>
          <a:prstGeom prst="straightConnector1">
            <a:avLst/>
          </a:prstGeom>
          <a:noFill/>
          <a:ln cap="flat" cmpd="sng" w="9525">
            <a:solidFill>
              <a:srgbClr val="243B90"/>
            </a:solidFill>
            <a:prstDash val="solid"/>
            <a:miter lim="800000"/>
            <a:headEnd len="sm" w="sm" type="none"/>
            <a:tailEnd len="sm" w="sm" type="none"/>
          </a:ln>
        </p:spPr>
      </p:cxnSp>
      <p:sp>
        <p:nvSpPr>
          <p:cNvPr id="498" name="Google Shape;498;p5"/>
          <p:cNvSpPr txBox="1"/>
          <p:nvPr/>
        </p:nvSpPr>
        <p:spPr>
          <a:xfrm>
            <a:off x="6096000" y="321950"/>
            <a:ext cx="3782096" cy="708338"/>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Departement of</a:t>
            </a:r>
            <a:endParaRPr/>
          </a:p>
          <a:p>
            <a:pPr indent="0" lvl="0" marL="0" marR="0" rtl="0" algn="l">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Communication and Community Development Sciences</a:t>
            </a:r>
            <a:endParaRPr sz="1600">
              <a:solidFill>
                <a:schemeClr val="dk1"/>
              </a:solidFill>
              <a:latin typeface="Arial"/>
              <a:ea typeface="Arial"/>
              <a:cs typeface="Arial"/>
              <a:sym typeface="Arial"/>
            </a:endParaRPr>
          </a:p>
        </p:txBody>
      </p:sp>
      <p:sp>
        <p:nvSpPr>
          <p:cNvPr id="499" name="Google Shape;499;p5"/>
          <p:cNvSpPr txBox="1"/>
          <p:nvPr/>
        </p:nvSpPr>
        <p:spPr>
          <a:xfrm>
            <a:off x="1637764" y="5754710"/>
            <a:ext cx="2326783" cy="56989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90000"/>
              </a:lnSpc>
              <a:spcBef>
                <a:spcPts val="0"/>
              </a:spcBef>
              <a:spcAft>
                <a:spcPts val="0"/>
              </a:spcAft>
              <a:buClr>
                <a:schemeClr val="dk1"/>
              </a:buClr>
              <a:buSzPct val="100000"/>
              <a:buFont typeface="Arial"/>
              <a:buNone/>
            </a:pPr>
            <a:r>
              <a:rPr lang="en-US" sz="2400">
                <a:solidFill>
                  <a:schemeClr val="dk1"/>
                </a:solidFill>
                <a:latin typeface="Arial"/>
                <a:ea typeface="Arial"/>
                <a:cs typeface="Arial"/>
                <a:sym typeface="Arial"/>
              </a:rPr>
              <a:t>Name</a:t>
            </a:r>
            <a:endParaRPr/>
          </a:p>
          <a:p>
            <a:pPr indent="0" lvl="0" marL="0" marR="0" rtl="0" algn="l">
              <a:lnSpc>
                <a:spcPct val="90000"/>
              </a:lnSpc>
              <a:spcBef>
                <a:spcPts val="1000"/>
              </a:spcBef>
              <a:spcAft>
                <a:spcPts val="0"/>
              </a:spcAft>
              <a:buClr>
                <a:schemeClr val="dk1"/>
              </a:buClr>
              <a:buSzPct val="100000"/>
              <a:buFont typeface="Arial"/>
              <a:buNone/>
            </a:pPr>
            <a:r>
              <a:rPr lang="en-US" sz="2400">
                <a:solidFill>
                  <a:schemeClr val="dk1"/>
                </a:solidFill>
                <a:latin typeface="Arial"/>
                <a:ea typeface="Arial"/>
                <a:cs typeface="Arial"/>
                <a:sym typeface="Arial"/>
              </a:rPr>
              <a:t>Title</a:t>
            </a:r>
            <a:endParaRPr sz="2400">
              <a:solidFill>
                <a:schemeClr val="dk1"/>
              </a:solidFill>
              <a:latin typeface="Arial"/>
              <a:ea typeface="Arial"/>
              <a:cs typeface="Arial"/>
              <a:sym typeface="Arial"/>
            </a:endParaRPr>
          </a:p>
        </p:txBody>
      </p:sp>
      <p:sp>
        <p:nvSpPr>
          <p:cNvPr id="500" name="Google Shape;500;p5"/>
          <p:cNvSpPr/>
          <p:nvPr/>
        </p:nvSpPr>
        <p:spPr>
          <a:xfrm>
            <a:off x="0" y="6465194"/>
            <a:ext cx="12192000" cy="392806"/>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p5"/>
          <p:cNvSpPr txBox="1"/>
          <p:nvPr/>
        </p:nvSpPr>
        <p:spPr>
          <a:xfrm>
            <a:off x="3387144" y="3777501"/>
            <a:ext cx="5460642" cy="56989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….Event…</a:t>
            </a:r>
            <a:endParaRPr sz="2400">
              <a:solidFill>
                <a:schemeClr val="dk1"/>
              </a:solidFill>
              <a:latin typeface="Arial"/>
              <a:ea typeface="Arial"/>
              <a:cs typeface="Arial"/>
              <a:sym typeface="Arial"/>
            </a:endParaRPr>
          </a:p>
        </p:txBody>
      </p:sp>
      <p:sp>
        <p:nvSpPr>
          <p:cNvPr id="502" name="Google Shape;502;p5"/>
          <p:cNvSpPr txBox="1"/>
          <p:nvPr/>
        </p:nvSpPr>
        <p:spPr>
          <a:xfrm>
            <a:off x="10729912" y="145493"/>
            <a:ext cx="1241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Alternatif 2</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7"/>
          <p:cNvSpPr txBox="1"/>
          <p:nvPr>
            <p:ph type="ctrTitle"/>
          </p:nvPr>
        </p:nvSpPr>
        <p:spPr>
          <a:xfrm>
            <a:off x="3964546" y="2153836"/>
            <a:ext cx="6703453" cy="12564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IPB University</a:t>
            </a:r>
            <a:br>
              <a:rPr b="1" lang="en-US" sz="3600">
                <a:latin typeface="Arial"/>
                <a:ea typeface="Arial"/>
                <a:cs typeface="Arial"/>
                <a:sym typeface="Arial"/>
              </a:rPr>
            </a:br>
            <a:r>
              <a:rPr b="1" lang="en-US" sz="3600">
                <a:latin typeface="Arial"/>
                <a:ea typeface="Arial"/>
                <a:cs typeface="Arial"/>
                <a:sym typeface="Arial"/>
              </a:rPr>
              <a:t>PowerPoint Guidelines</a:t>
            </a:r>
            <a:endParaRPr b="1" sz="3600">
              <a:latin typeface="Arial"/>
              <a:ea typeface="Arial"/>
              <a:cs typeface="Arial"/>
              <a:sym typeface="Arial"/>
            </a:endParaRPr>
          </a:p>
        </p:txBody>
      </p:sp>
      <p:sp>
        <p:nvSpPr>
          <p:cNvPr id="508" name="Google Shape;508;p7"/>
          <p:cNvSpPr txBox="1"/>
          <p:nvPr>
            <p:ph idx="1" type="subTitle"/>
          </p:nvPr>
        </p:nvSpPr>
        <p:spPr>
          <a:xfrm>
            <a:off x="9654863" y="5751722"/>
            <a:ext cx="2326783" cy="56989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n-US" sz="1600">
                <a:latin typeface="Arial"/>
                <a:ea typeface="Arial"/>
                <a:cs typeface="Arial"/>
                <a:sym typeface="Arial"/>
              </a:rPr>
              <a:t>Location of talk,</a:t>
            </a:r>
            <a:endParaRPr/>
          </a:p>
          <a:p>
            <a:pPr indent="0" lvl="0" marL="0" rtl="0" algn="l">
              <a:lnSpc>
                <a:spcPct val="90000"/>
              </a:lnSpc>
              <a:spcBef>
                <a:spcPts val="0"/>
              </a:spcBef>
              <a:spcAft>
                <a:spcPts val="0"/>
              </a:spcAft>
              <a:buClr>
                <a:schemeClr val="dk1"/>
              </a:buClr>
              <a:buSzPts val="1600"/>
              <a:buNone/>
            </a:pPr>
            <a:r>
              <a:rPr lang="en-US" sz="1600">
                <a:latin typeface="Arial"/>
                <a:ea typeface="Arial"/>
                <a:cs typeface="Arial"/>
                <a:sym typeface="Arial"/>
              </a:rPr>
              <a:t>Date of Talk</a:t>
            </a:r>
            <a:endParaRPr sz="1600">
              <a:latin typeface="Arial"/>
              <a:ea typeface="Arial"/>
              <a:cs typeface="Arial"/>
              <a:sym typeface="Arial"/>
            </a:endParaRPr>
          </a:p>
        </p:txBody>
      </p:sp>
      <p:pic>
        <p:nvPicPr>
          <p:cNvPr id="509" name="Google Shape;509;p7"/>
          <p:cNvPicPr preferRelativeResize="0"/>
          <p:nvPr/>
        </p:nvPicPr>
        <p:blipFill rotWithShape="1">
          <a:blip r:embed="rId3">
            <a:alphaModFix/>
          </a:blip>
          <a:srcRect b="0" l="0" r="0" t="0"/>
          <a:stretch/>
        </p:blipFill>
        <p:spPr>
          <a:xfrm>
            <a:off x="3837215" y="332694"/>
            <a:ext cx="2674620" cy="700129"/>
          </a:xfrm>
          <a:prstGeom prst="rect">
            <a:avLst/>
          </a:prstGeom>
          <a:noFill/>
          <a:ln>
            <a:noFill/>
          </a:ln>
        </p:spPr>
      </p:pic>
      <p:cxnSp>
        <p:nvCxnSpPr>
          <p:cNvPr id="510" name="Google Shape;510;p7"/>
          <p:cNvCxnSpPr/>
          <p:nvPr/>
        </p:nvCxnSpPr>
        <p:spPr>
          <a:xfrm>
            <a:off x="6709955" y="332694"/>
            <a:ext cx="0" cy="700129"/>
          </a:xfrm>
          <a:prstGeom prst="straightConnector1">
            <a:avLst/>
          </a:prstGeom>
          <a:noFill/>
          <a:ln cap="flat" cmpd="sng" w="9525">
            <a:solidFill>
              <a:srgbClr val="243B90"/>
            </a:solidFill>
            <a:prstDash val="solid"/>
            <a:miter lim="800000"/>
            <a:headEnd len="sm" w="sm" type="none"/>
            <a:tailEnd len="sm" w="sm" type="none"/>
          </a:ln>
        </p:spPr>
      </p:cxnSp>
      <p:sp>
        <p:nvSpPr>
          <p:cNvPr id="511" name="Google Shape;511;p7"/>
          <p:cNvSpPr txBox="1"/>
          <p:nvPr/>
        </p:nvSpPr>
        <p:spPr>
          <a:xfrm>
            <a:off x="6709955" y="324485"/>
            <a:ext cx="3782096" cy="708338"/>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Departement of</a:t>
            </a:r>
            <a:endParaRPr/>
          </a:p>
          <a:p>
            <a:pPr indent="0" lvl="0" marL="0" marR="0" rtl="0" algn="l">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Communication and Community Development Sciences</a:t>
            </a:r>
            <a:endParaRPr sz="1600">
              <a:solidFill>
                <a:schemeClr val="dk1"/>
              </a:solidFill>
              <a:latin typeface="Arial"/>
              <a:ea typeface="Arial"/>
              <a:cs typeface="Arial"/>
              <a:sym typeface="Arial"/>
            </a:endParaRPr>
          </a:p>
        </p:txBody>
      </p:sp>
      <p:sp>
        <p:nvSpPr>
          <p:cNvPr id="512" name="Google Shape;512;p7"/>
          <p:cNvSpPr txBox="1"/>
          <p:nvPr/>
        </p:nvSpPr>
        <p:spPr>
          <a:xfrm>
            <a:off x="3964546" y="5724811"/>
            <a:ext cx="2326783" cy="56989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Name</a:t>
            </a:r>
            <a:endParaRPr/>
          </a:p>
          <a:p>
            <a:pPr indent="0" lvl="0" marL="0" marR="0" rtl="0" algn="l">
              <a:lnSpc>
                <a:spcPct val="90000"/>
              </a:lnSpc>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Title</a:t>
            </a:r>
            <a:endParaRPr sz="1600">
              <a:solidFill>
                <a:schemeClr val="dk1"/>
              </a:solidFill>
              <a:latin typeface="Arial"/>
              <a:ea typeface="Arial"/>
              <a:cs typeface="Arial"/>
              <a:sym typeface="Arial"/>
            </a:endParaRPr>
          </a:p>
        </p:txBody>
      </p:sp>
      <p:sp>
        <p:nvSpPr>
          <p:cNvPr id="513" name="Google Shape;513;p7"/>
          <p:cNvSpPr/>
          <p:nvPr/>
        </p:nvSpPr>
        <p:spPr>
          <a:xfrm>
            <a:off x="0" y="6465194"/>
            <a:ext cx="12192000" cy="392806"/>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7"/>
          <p:cNvSpPr txBox="1"/>
          <p:nvPr/>
        </p:nvSpPr>
        <p:spPr>
          <a:xfrm>
            <a:off x="4070215" y="3613233"/>
            <a:ext cx="4883239" cy="56989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….Event…</a:t>
            </a:r>
            <a:endParaRPr sz="2400">
              <a:solidFill>
                <a:schemeClr val="dk1"/>
              </a:solidFill>
              <a:latin typeface="Arial"/>
              <a:ea typeface="Arial"/>
              <a:cs typeface="Arial"/>
              <a:sym typeface="Arial"/>
            </a:endParaRPr>
          </a:p>
        </p:txBody>
      </p:sp>
      <p:grpSp>
        <p:nvGrpSpPr>
          <p:cNvPr id="515" name="Google Shape;515;p7"/>
          <p:cNvGrpSpPr/>
          <p:nvPr/>
        </p:nvGrpSpPr>
        <p:grpSpPr>
          <a:xfrm>
            <a:off x="0" y="1436740"/>
            <a:ext cx="3837215" cy="4803911"/>
            <a:chOff x="0" y="1136313"/>
            <a:chExt cx="3837215" cy="4529688"/>
          </a:xfrm>
        </p:grpSpPr>
        <p:pic>
          <p:nvPicPr>
            <p:cNvPr id="516" name="Google Shape;516;p7"/>
            <p:cNvPicPr preferRelativeResize="0"/>
            <p:nvPr/>
          </p:nvPicPr>
          <p:blipFill rotWithShape="1">
            <a:blip r:embed="rId4">
              <a:alphaModFix/>
            </a:blip>
            <a:srcRect b="68233" l="56133" r="33732" t="25224"/>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517" name="Google Shape;517;p7"/>
            <p:cNvPicPr preferRelativeResize="0"/>
            <p:nvPr/>
          </p:nvPicPr>
          <p:blipFill rotWithShape="1">
            <a:blip r:embed="rId4">
              <a:alphaModFix/>
            </a:blip>
            <a:srcRect b="63693" l="43943" r="44884"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518" name="Google Shape;518;p7"/>
            <p:cNvPicPr preferRelativeResize="0"/>
            <p:nvPr/>
          </p:nvPicPr>
          <p:blipFill rotWithShape="1">
            <a:blip r:embed="rId4">
              <a:alphaModFix/>
            </a:blip>
            <a:srcRect b="52704" l="56133" r="21679" t="32070"/>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519" name="Google Shape;519;p7"/>
            <p:cNvPicPr preferRelativeResize="0"/>
            <p:nvPr/>
          </p:nvPicPr>
          <p:blipFill rotWithShape="1">
            <a:blip r:embed="rId4">
              <a:alphaModFix/>
            </a:blip>
            <a:srcRect b="52851" l="79339" r="4693"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520" name="Google Shape;520;p7"/>
            <p:cNvPicPr preferRelativeResize="0"/>
            <p:nvPr/>
          </p:nvPicPr>
          <p:blipFill rotWithShape="1">
            <a:blip r:embed="rId4">
              <a:alphaModFix/>
            </a:blip>
            <a:srcRect b="52851" l="37560" r="44884" t="36639"/>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521" name="Google Shape;521;p7"/>
            <p:cNvPicPr preferRelativeResize="0"/>
            <p:nvPr/>
          </p:nvPicPr>
          <p:blipFill rotWithShape="1">
            <a:blip r:embed="rId4">
              <a:alphaModFix/>
            </a:blip>
            <a:srcRect b="44086" l="29047" r="44730"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522" name="Google Shape;522;p7"/>
            <p:cNvPicPr preferRelativeResize="0"/>
            <p:nvPr/>
          </p:nvPicPr>
          <p:blipFill rotWithShape="1">
            <a:blip r:embed="rId4">
              <a:alphaModFix/>
            </a:blip>
            <a:srcRect b="43935" l="56132" r="4693"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523" name="Google Shape;523;p7"/>
            <p:cNvPicPr preferRelativeResize="0"/>
            <p:nvPr/>
          </p:nvPicPr>
          <p:blipFill rotWithShape="1">
            <a:blip r:embed="rId4">
              <a:alphaModFix/>
            </a:blip>
            <a:srcRect b="38640" l="29047" r="62439" t="56428"/>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524" name="Google Shape;524;p7"/>
            <p:cNvPicPr preferRelativeResize="0"/>
            <p:nvPr/>
          </p:nvPicPr>
          <p:blipFill rotWithShape="1">
            <a:blip r:embed="rId4">
              <a:alphaModFix/>
            </a:blip>
            <a:srcRect b="36873" l="38134" r="49953" t="56428"/>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525" name="Google Shape;525;p7"/>
            <p:cNvPicPr preferRelativeResize="0"/>
            <p:nvPr/>
          </p:nvPicPr>
          <p:blipFill rotWithShape="1">
            <a:blip r:embed="rId4">
              <a:alphaModFix/>
            </a:blip>
            <a:srcRect b="28893" l="50938"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526" name="Google Shape;526;p7"/>
            <p:cNvPicPr preferRelativeResize="0"/>
            <p:nvPr/>
          </p:nvPicPr>
          <p:blipFill rotWithShape="1">
            <a:blip r:embed="rId4">
              <a:alphaModFix/>
            </a:blip>
            <a:srcRect b="37177" l="61517" r="14900" t="56538"/>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527" name="Google Shape;527;p7"/>
            <p:cNvPicPr preferRelativeResize="0"/>
            <p:nvPr/>
          </p:nvPicPr>
          <p:blipFill rotWithShape="1">
            <a:blip r:embed="rId4">
              <a:alphaModFix/>
            </a:blip>
            <a:srcRect b="40535" l="85876" r="9111" t="56715"/>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528" name="Google Shape;528;p7"/>
            <p:cNvPicPr preferRelativeResize="0"/>
            <p:nvPr/>
          </p:nvPicPr>
          <p:blipFill rotWithShape="1">
            <a:blip r:embed="rId4">
              <a:alphaModFix/>
            </a:blip>
            <a:srcRect b="32017" l="69786" r="11107" t="63052"/>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529" name="Google Shape;529;p7"/>
            <p:cNvPicPr preferRelativeResize="0"/>
            <p:nvPr/>
          </p:nvPicPr>
          <p:blipFill rotWithShape="1">
            <a:blip r:embed="rId4">
              <a:alphaModFix/>
            </a:blip>
            <a:srcRect b="25599" l="61517" r="30746"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530" name="Google Shape;530;p7"/>
            <p:cNvPicPr preferRelativeResize="0"/>
            <p:nvPr/>
          </p:nvPicPr>
          <p:blipFill rotWithShape="1">
            <a:blip r:embed="rId4">
              <a:alphaModFix/>
            </a:blip>
            <a:srcRect b="31427" l="41535" r="49952" t="63642"/>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531" name="Google Shape;531;p7"/>
            <p:cNvPicPr preferRelativeResize="0"/>
            <p:nvPr/>
          </p:nvPicPr>
          <p:blipFill rotWithShape="1">
            <a:blip r:embed="rId4">
              <a:alphaModFix/>
            </a:blip>
            <a:srcRect b="28894" l="69808" r="25178" t="68355"/>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532" name="Google Shape;532;p7"/>
            <p:cNvPicPr preferRelativeResize="0"/>
            <p:nvPr/>
          </p:nvPicPr>
          <p:blipFill rotWithShape="1">
            <a:blip r:embed="rId4">
              <a:alphaModFix/>
            </a:blip>
            <a:srcRect b="20625" l="52889" r="39374" t="71601"/>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
        <p:nvSpPr>
          <p:cNvPr id="533" name="Google Shape;533;p7"/>
          <p:cNvSpPr txBox="1"/>
          <p:nvPr/>
        </p:nvSpPr>
        <p:spPr>
          <a:xfrm>
            <a:off x="10729912" y="145493"/>
            <a:ext cx="1241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Alternatif 4</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8"/>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Slide Layout 1</a:t>
            </a:r>
            <a:endParaRPr/>
          </a:p>
        </p:txBody>
      </p:sp>
      <p:sp>
        <p:nvSpPr>
          <p:cNvPr id="539" name="Google Shape;539;p8"/>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rgbClr val="3F3F3F"/>
              </a:buClr>
              <a:buSzPts val="2800"/>
              <a:buNone/>
            </a:pPr>
            <a:r>
              <a:t/>
            </a:r>
            <a:endParaRPr/>
          </a:p>
        </p:txBody>
      </p:sp>
      <p:pic>
        <p:nvPicPr>
          <p:cNvPr id="540" name="Google Shape;540;p8"/>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541" name="Google Shape;541;p8"/>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cxnSp>
        <p:nvCxnSpPr>
          <p:cNvPr id="542" name="Google Shape;542;p8"/>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b115d48aec_0_12"/>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Latar Belakang</a:t>
            </a:r>
            <a:endParaRPr/>
          </a:p>
        </p:txBody>
      </p:sp>
      <p:sp>
        <p:nvSpPr>
          <p:cNvPr id="137" name="Google Shape;137;g1b115d48aec_0_12"/>
          <p:cNvSpPr txBox="1"/>
          <p:nvPr>
            <p:ph idx="1" type="body"/>
          </p:nvPr>
        </p:nvSpPr>
        <p:spPr>
          <a:xfrm>
            <a:off x="838201" y="1249923"/>
            <a:ext cx="10980300" cy="4992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406400" lvl="0" marL="457200" rtl="0" algn="l">
              <a:lnSpc>
                <a:spcPct val="90000"/>
              </a:lnSpc>
              <a:spcBef>
                <a:spcPts val="1000"/>
              </a:spcBef>
              <a:spcAft>
                <a:spcPts val="0"/>
              </a:spcAft>
              <a:buSzPts val="2800"/>
              <a:buChar char="•"/>
            </a:pPr>
            <a:r>
              <a:rPr lang="en-US"/>
              <a:t>Model apa yang baik untuk bisa mendeteksi dengan cepat dan akurat ?</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rPr lang="en-US" sz="1800"/>
              <a:t>(Kementan 2022) , (BPS 2021)</a:t>
            </a:r>
            <a:endParaRPr sz="1800"/>
          </a:p>
        </p:txBody>
      </p:sp>
      <p:pic>
        <p:nvPicPr>
          <p:cNvPr id="138" name="Google Shape;138;g1b115d48aec_0_12"/>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139" name="Google Shape;139;g1b115d48aec_0_12"/>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140" name="Google Shape;140;g1b115d48aec_0_12"/>
          <p:cNvPicPr preferRelativeResize="0"/>
          <p:nvPr/>
        </p:nvPicPr>
        <p:blipFill>
          <a:blip r:embed="rId5">
            <a:alphaModFix/>
          </a:blip>
          <a:stretch>
            <a:fillRect/>
          </a:stretch>
        </p:blipFill>
        <p:spPr>
          <a:xfrm>
            <a:off x="838209" y="1249925"/>
            <a:ext cx="10980299" cy="29990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 name="Shape 546"/>
        <p:cNvGrpSpPr/>
        <p:nvPr/>
      </p:nvGrpSpPr>
      <p:grpSpPr>
        <a:xfrm>
          <a:off x="0" y="0"/>
          <a:ext cx="0" cy="0"/>
          <a:chOff x="0" y="0"/>
          <a:chExt cx="0" cy="0"/>
        </a:xfrm>
      </p:grpSpPr>
      <p:sp>
        <p:nvSpPr>
          <p:cNvPr id="547" name="Google Shape;547;p9"/>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Slide Layout 2</a:t>
            </a:r>
            <a:endParaRPr/>
          </a:p>
        </p:txBody>
      </p:sp>
      <p:sp>
        <p:nvSpPr>
          <p:cNvPr id="548" name="Google Shape;548;p9"/>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rgbClr val="3F3F3F"/>
              </a:buClr>
              <a:buSzPts val="2800"/>
              <a:buNone/>
            </a:pPr>
            <a:r>
              <a:t/>
            </a:r>
            <a:endParaRPr/>
          </a:p>
        </p:txBody>
      </p:sp>
      <p:pic>
        <p:nvPicPr>
          <p:cNvPr id="549" name="Google Shape;549;p9"/>
          <p:cNvPicPr preferRelativeResize="0"/>
          <p:nvPr/>
        </p:nvPicPr>
        <p:blipFill rotWithShape="1">
          <a:blip r:embed="rId3">
            <a:alphaModFix/>
          </a:blip>
          <a:srcRect b="0" l="0" r="0" t="0"/>
          <a:stretch/>
        </p:blipFill>
        <p:spPr>
          <a:xfrm flipH="1" rot="5400000">
            <a:off x="4744433" y="1679673"/>
            <a:ext cx="442678" cy="9931545"/>
          </a:xfrm>
          <a:prstGeom prst="rect">
            <a:avLst/>
          </a:prstGeom>
          <a:noFill/>
          <a:ln>
            <a:noFill/>
          </a:ln>
        </p:spPr>
      </p:pic>
      <p:pic>
        <p:nvPicPr>
          <p:cNvPr id="550" name="Google Shape;550;p9"/>
          <p:cNvPicPr preferRelativeResize="0"/>
          <p:nvPr/>
        </p:nvPicPr>
        <p:blipFill rotWithShape="1">
          <a:blip r:embed="rId4">
            <a:alphaModFix/>
          </a:blip>
          <a:srcRect b="0" l="0" r="0" t="0"/>
          <a:stretch/>
        </p:blipFill>
        <p:spPr>
          <a:xfrm>
            <a:off x="9931543" y="6242050"/>
            <a:ext cx="2079783" cy="544420"/>
          </a:xfrm>
          <a:prstGeom prst="rect">
            <a:avLst/>
          </a:prstGeom>
          <a:noFill/>
          <a:ln>
            <a:noFill/>
          </a:ln>
        </p:spPr>
      </p:pic>
      <p:cxnSp>
        <p:nvCxnSpPr>
          <p:cNvPr id="551" name="Google Shape;551;p9"/>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5" name="Shape 555"/>
        <p:cNvGrpSpPr/>
        <p:nvPr/>
      </p:nvGrpSpPr>
      <p:grpSpPr>
        <a:xfrm>
          <a:off x="0" y="0"/>
          <a:ext cx="0" cy="0"/>
          <a:chOff x="0" y="0"/>
          <a:chExt cx="0" cy="0"/>
        </a:xfrm>
      </p:grpSpPr>
      <p:pic>
        <p:nvPicPr>
          <p:cNvPr id="556" name="Google Shape;556;p11"/>
          <p:cNvPicPr preferRelativeResize="0"/>
          <p:nvPr/>
        </p:nvPicPr>
        <p:blipFill rotWithShape="1">
          <a:blip r:embed="rId3">
            <a:alphaModFix/>
          </a:blip>
          <a:srcRect b="17675" l="0" r="0" t="7423"/>
          <a:stretch/>
        </p:blipFill>
        <p:spPr>
          <a:xfrm>
            <a:off x="-13252" y="1"/>
            <a:ext cx="12205252" cy="6858000"/>
          </a:xfrm>
          <a:prstGeom prst="rect">
            <a:avLst/>
          </a:prstGeom>
          <a:noFill/>
          <a:ln>
            <a:noFill/>
          </a:ln>
        </p:spPr>
      </p:pic>
      <p:sp>
        <p:nvSpPr>
          <p:cNvPr id="557" name="Google Shape;557;p11"/>
          <p:cNvSpPr/>
          <p:nvPr/>
        </p:nvSpPr>
        <p:spPr>
          <a:xfrm>
            <a:off x="-13252" y="0"/>
            <a:ext cx="12205252" cy="6858000"/>
          </a:xfrm>
          <a:prstGeom prst="rect">
            <a:avLst/>
          </a:prstGeom>
          <a:solidFill>
            <a:schemeClr val="lt1">
              <a:alpha val="7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11"/>
          <p:cNvSpPr txBox="1"/>
          <p:nvPr>
            <p:ph type="title"/>
          </p:nvPr>
        </p:nvSpPr>
        <p:spPr>
          <a:xfrm>
            <a:off x="2096494" y="1882130"/>
            <a:ext cx="7985760" cy="101977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3F3F3F"/>
              </a:buClr>
              <a:buSzPts val="3200"/>
              <a:buFont typeface="Arial"/>
              <a:buNone/>
            </a:pPr>
            <a:r>
              <a:rPr lang="en-US"/>
              <a:t>…..Kata/kalimat penutup….</a:t>
            </a:r>
            <a:br>
              <a:rPr lang="en-US"/>
            </a:br>
            <a:r>
              <a:rPr lang="en-US"/>
              <a:t>(Terimakasih, quotes, pantun, dll.)</a:t>
            </a:r>
            <a:endParaRPr/>
          </a:p>
        </p:txBody>
      </p:sp>
      <p:sp>
        <p:nvSpPr>
          <p:cNvPr id="559" name="Google Shape;559;p11"/>
          <p:cNvSpPr txBox="1"/>
          <p:nvPr>
            <p:ph idx="1" type="body"/>
          </p:nvPr>
        </p:nvSpPr>
        <p:spPr>
          <a:xfrm>
            <a:off x="3657599" y="4903304"/>
            <a:ext cx="8161021" cy="1564286"/>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F3F3F"/>
              </a:buClr>
              <a:buSzPts val="1800"/>
              <a:buNone/>
            </a:pPr>
            <a:r>
              <a:rPr lang="en-US" sz="1800"/>
              <a:t>Biro Komunikasi - IPB University</a:t>
            </a:r>
            <a:endParaRPr/>
          </a:p>
          <a:p>
            <a:pPr indent="0" lvl="0" marL="0" rtl="0" algn="l">
              <a:lnSpc>
                <a:spcPct val="100000"/>
              </a:lnSpc>
              <a:spcBef>
                <a:spcPts val="0"/>
              </a:spcBef>
              <a:spcAft>
                <a:spcPts val="0"/>
              </a:spcAft>
              <a:buClr>
                <a:srgbClr val="3F3F3F"/>
              </a:buClr>
              <a:buSzPts val="1800"/>
              <a:buNone/>
            </a:pPr>
            <a:r>
              <a:rPr lang="en-US" sz="1800"/>
              <a:t>Gedung Andi Hakim Nasoetion</a:t>
            </a:r>
            <a:endParaRPr/>
          </a:p>
          <a:p>
            <a:pPr indent="0" lvl="0" marL="0" rtl="0" algn="l">
              <a:lnSpc>
                <a:spcPct val="100000"/>
              </a:lnSpc>
              <a:spcBef>
                <a:spcPts val="0"/>
              </a:spcBef>
              <a:spcAft>
                <a:spcPts val="0"/>
              </a:spcAft>
              <a:buClr>
                <a:srgbClr val="3F3F3F"/>
              </a:buClr>
              <a:buSzPts val="1800"/>
              <a:buNone/>
            </a:pPr>
            <a:r>
              <a:rPr lang="en-US" sz="1800"/>
              <a:t>Kampus IPB Dramaga Bogor 16680</a:t>
            </a:r>
            <a:endParaRPr/>
          </a:p>
          <a:p>
            <a:pPr indent="0" lvl="0" marL="0" rtl="0" algn="l">
              <a:lnSpc>
                <a:spcPct val="100000"/>
              </a:lnSpc>
              <a:spcBef>
                <a:spcPts val="0"/>
              </a:spcBef>
              <a:spcAft>
                <a:spcPts val="0"/>
              </a:spcAft>
              <a:buClr>
                <a:srgbClr val="3F3F3F"/>
              </a:buClr>
              <a:buSzPts val="1800"/>
              <a:buNone/>
            </a:pPr>
            <a:r>
              <a:rPr lang="en-US" sz="1800"/>
              <a:t>Telp.: 0251-8622642 ext. 105</a:t>
            </a:r>
            <a:endParaRPr/>
          </a:p>
          <a:p>
            <a:pPr indent="0" lvl="0" marL="0" rtl="0" algn="l">
              <a:lnSpc>
                <a:spcPct val="100000"/>
              </a:lnSpc>
              <a:spcBef>
                <a:spcPts val="0"/>
              </a:spcBef>
              <a:spcAft>
                <a:spcPts val="0"/>
              </a:spcAft>
              <a:buClr>
                <a:srgbClr val="3F3F3F"/>
              </a:buClr>
              <a:buSzPts val="1800"/>
              <a:buNone/>
            </a:pPr>
            <a:r>
              <a:rPr lang="en-US" sz="1800"/>
              <a:t>E-mail: biro.komunikasi@apps.ipb.ac.id</a:t>
            </a:r>
            <a:endParaRPr sz="1800"/>
          </a:p>
        </p:txBody>
      </p:sp>
      <p:pic>
        <p:nvPicPr>
          <p:cNvPr id="560" name="Google Shape;560;p11"/>
          <p:cNvPicPr preferRelativeResize="0"/>
          <p:nvPr/>
        </p:nvPicPr>
        <p:blipFill rotWithShape="1">
          <a:blip r:embed="rId4">
            <a:alphaModFix/>
          </a:blip>
          <a:srcRect b="0" l="0" r="0" t="0"/>
          <a:stretch/>
        </p:blipFill>
        <p:spPr>
          <a:xfrm>
            <a:off x="598556" y="4784035"/>
            <a:ext cx="2480384" cy="1683555"/>
          </a:xfrm>
          <a:prstGeom prst="rect">
            <a:avLst/>
          </a:prstGeom>
          <a:noFill/>
          <a:ln>
            <a:noFill/>
          </a:ln>
        </p:spPr>
      </p:pic>
      <p:cxnSp>
        <p:nvCxnSpPr>
          <p:cNvPr id="561" name="Google Shape;561;p11"/>
          <p:cNvCxnSpPr/>
          <p:nvPr/>
        </p:nvCxnSpPr>
        <p:spPr>
          <a:xfrm>
            <a:off x="3445565" y="4784035"/>
            <a:ext cx="0" cy="1683555"/>
          </a:xfrm>
          <a:prstGeom prst="straightConnector1">
            <a:avLst/>
          </a:prstGeom>
          <a:noFill/>
          <a:ln cap="flat" cmpd="sng" w="9525">
            <a:solidFill>
              <a:schemeClr val="dk1"/>
            </a:solidFill>
            <a:prstDash val="solid"/>
            <a:miter lim="800000"/>
            <a:headEnd len="sm" w="sm" type="none"/>
            <a:tailEnd len="sm" w="sm" type="none"/>
          </a:ln>
        </p:spPr>
      </p:cxnSp>
      <p:pic>
        <p:nvPicPr>
          <p:cNvPr id="562" name="Google Shape;562;p11"/>
          <p:cNvPicPr preferRelativeResize="0"/>
          <p:nvPr/>
        </p:nvPicPr>
        <p:blipFill rotWithShape="1">
          <a:blip r:embed="rId5">
            <a:alphaModFix/>
          </a:blip>
          <a:srcRect b="0" l="0" r="0" t="0"/>
          <a:stretch/>
        </p:blipFill>
        <p:spPr>
          <a:xfrm flipH="1">
            <a:off x="11666893" y="3180522"/>
            <a:ext cx="538359" cy="3677478"/>
          </a:xfrm>
          <a:prstGeom prst="rect">
            <a:avLst/>
          </a:prstGeom>
          <a:noFill/>
          <a:ln>
            <a:noFill/>
          </a:ln>
        </p:spPr>
      </p:pic>
      <p:sp>
        <p:nvSpPr>
          <p:cNvPr id="563" name="Google Shape;563;p11"/>
          <p:cNvSpPr txBox="1"/>
          <p:nvPr/>
        </p:nvSpPr>
        <p:spPr>
          <a:xfrm>
            <a:off x="10729912" y="145493"/>
            <a:ext cx="1241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Alternatif 2</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12"/>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Background 1</a:t>
            </a:r>
            <a:endParaRPr/>
          </a:p>
        </p:txBody>
      </p:sp>
      <p:sp>
        <p:nvSpPr>
          <p:cNvPr id="569" name="Google Shape;569;p12"/>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800"/>
              <a:buChar char="•"/>
            </a:pPr>
            <a:r>
              <a:rPr lang="en-US"/>
              <a:t>Biro</a:t>
            </a:r>
            <a:endParaRPr/>
          </a:p>
          <a:p>
            <a:pPr indent="-228600" lvl="1" marL="685800" rtl="0" algn="l">
              <a:lnSpc>
                <a:spcPct val="90000"/>
              </a:lnSpc>
              <a:spcBef>
                <a:spcPts val="500"/>
              </a:spcBef>
              <a:spcAft>
                <a:spcPts val="0"/>
              </a:spcAft>
              <a:buClr>
                <a:srgbClr val="3F3F3F"/>
              </a:buClr>
              <a:buSzPts val="2400"/>
              <a:buChar char="•"/>
            </a:pPr>
            <a:r>
              <a:rPr lang="en-US"/>
              <a:t>Komunikasi</a:t>
            </a:r>
            <a:endParaRPr/>
          </a:p>
          <a:p>
            <a:pPr indent="-228600" lvl="2" marL="1143000" rtl="0" algn="l">
              <a:lnSpc>
                <a:spcPct val="90000"/>
              </a:lnSpc>
              <a:spcBef>
                <a:spcPts val="500"/>
              </a:spcBef>
              <a:spcAft>
                <a:spcPts val="0"/>
              </a:spcAft>
              <a:buClr>
                <a:srgbClr val="3F3F3F"/>
              </a:buClr>
              <a:buSzPts val="2000"/>
              <a:buChar char="•"/>
            </a:pPr>
            <a:r>
              <a:rPr lang="en-US"/>
              <a:t>IPB University</a:t>
            </a:r>
            <a:endParaRPr/>
          </a:p>
        </p:txBody>
      </p:sp>
      <p:pic>
        <p:nvPicPr>
          <p:cNvPr id="570" name="Google Shape;570;p12"/>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571" name="Google Shape;571;p12"/>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cxnSp>
        <p:nvCxnSpPr>
          <p:cNvPr id="572" name="Google Shape;572;p12"/>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 name="Shape 576"/>
        <p:cNvGrpSpPr/>
        <p:nvPr/>
      </p:nvGrpSpPr>
      <p:grpSpPr>
        <a:xfrm>
          <a:off x="0" y="0"/>
          <a:ext cx="0" cy="0"/>
          <a:chOff x="0" y="0"/>
          <a:chExt cx="0" cy="0"/>
        </a:xfrm>
      </p:grpSpPr>
      <p:sp>
        <p:nvSpPr>
          <p:cNvPr id="577" name="Google Shape;577;p13"/>
          <p:cNvSpPr/>
          <p:nvPr/>
        </p:nvSpPr>
        <p:spPr>
          <a:xfrm>
            <a:off x="0" y="0"/>
            <a:ext cx="12192000" cy="6858000"/>
          </a:xfrm>
          <a:prstGeom prst="rect">
            <a:avLst/>
          </a:prstGeom>
          <a:solidFill>
            <a:srgbClr val="02168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8" name="Google Shape;578;p13"/>
          <p:cNvPicPr preferRelativeResize="0"/>
          <p:nvPr/>
        </p:nvPicPr>
        <p:blipFill rotWithShape="1">
          <a:blip r:embed="rId3">
            <a:alphaModFix/>
          </a:blip>
          <a:srcRect b="0" l="0" r="0" t="0"/>
          <a:stretch/>
        </p:blipFill>
        <p:spPr>
          <a:xfrm>
            <a:off x="9738360" y="272389"/>
            <a:ext cx="2079782" cy="544420"/>
          </a:xfrm>
          <a:prstGeom prst="rect">
            <a:avLst/>
          </a:prstGeom>
          <a:noFill/>
          <a:ln>
            <a:noFill/>
          </a:ln>
        </p:spPr>
      </p:pic>
      <p:sp>
        <p:nvSpPr>
          <p:cNvPr id="579" name="Google Shape;579;p13"/>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2"/>
              </a:buClr>
              <a:buSzPts val="3200"/>
              <a:buFont typeface="Arial"/>
              <a:buNone/>
            </a:pPr>
            <a:r>
              <a:rPr lang="en-US">
                <a:solidFill>
                  <a:schemeClr val="lt2"/>
                </a:solidFill>
              </a:rPr>
              <a:t>Background 2</a:t>
            </a:r>
            <a:endParaRPr/>
          </a:p>
        </p:txBody>
      </p:sp>
      <p:sp>
        <p:nvSpPr>
          <p:cNvPr id="580" name="Google Shape;580;p13"/>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2"/>
              </a:buClr>
              <a:buSzPts val="2800"/>
              <a:buChar char="•"/>
            </a:pPr>
            <a:r>
              <a:rPr lang="en-US">
                <a:solidFill>
                  <a:schemeClr val="lt2"/>
                </a:solidFill>
              </a:rPr>
              <a:t>Biro</a:t>
            </a:r>
            <a:endParaRPr/>
          </a:p>
          <a:p>
            <a:pPr indent="-228600" lvl="1" marL="685800" rtl="0" algn="l">
              <a:lnSpc>
                <a:spcPct val="90000"/>
              </a:lnSpc>
              <a:spcBef>
                <a:spcPts val="500"/>
              </a:spcBef>
              <a:spcAft>
                <a:spcPts val="0"/>
              </a:spcAft>
              <a:buClr>
                <a:schemeClr val="lt2"/>
              </a:buClr>
              <a:buSzPts val="2400"/>
              <a:buChar char="•"/>
            </a:pPr>
            <a:r>
              <a:rPr lang="en-US">
                <a:solidFill>
                  <a:schemeClr val="lt2"/>
                </a:solidFill>
              </a:rPr>
              <a:t>Komunikasi</a:t>
            </a:r>
            <a:endParaRPr>
              <a:solidFill>
                <a:schemeClr val="lt2"/>
              </a:solidFill>
            </a:endParaRPr>
          </a:p>
          <a:p>
            <a:pPr indent="-228600" lvl="2" marL="1143000" rtl="0" algn="l">
              <a:lnSpc>
                <a:spcPct val="90000"/>
              </a:lnSpc>
              <a:spcBef>
                <a:spcPts val="500"/>
              </a:spcBef>
              <a:spcAft>
                <a:spcPts val="0"/>
              </a:spcAft>
              <a:buClr>
                <a:schemeClr val="lt2"/>
              </a:buClr>
              <a:buSzPts val="2000"/>
              <a:buChar char="•"/>
            </a:pPr>
            <a:r>
              <a:rPr lang="en-US">
                <a:solidFill>
                  <a:schemeClr val="lt2"/>
                </a:solidFill>
              </a:rPr>
              <a:t>IPB University</a:t>
            </a:r>
            <a:endParaRPr>
              <a:solidFill>
                <a:schemeClr val="lt2"/>
              </a:solidFill>
            </a:endParaRPr>
          </a:p>
        </p:txBody>
      </p:sp>
      <p:pic>
        <p:nvPicPr>
          <p:cNvPr id="581" name="Google Shape;581;p13"/>
          <p:cNvPicPr preferRelativeResize="0"/>
          <p:nvPr/>
        </p:nvPicPr>
        <p:blipFill rotWithShape="1">
          <a:blip r:embed="rId4">
            <a:alphaModFix/>
          </a:blip>
          <a:srcRect b="0" l="0" r="0" t="0"/>
          <a:stretch/>
        </p:blipFill>
        <p:spPr>
          <a:xfrm>
            <a:off x="-22860" y="2107096"/>
            <a:ext cx="442302" cy="4761253"/>
          </a:xfrm>
          <a:prstGeom prst="rect">
            <a:avLst/>
          </a:prstGeom>
          <a:noFill/>
          <a:ln>
            <a:noFill/>
          </a:ln>
        </p:spPr>
      </p:pic>
      <p:cxnSp>
        <p:nvCxnSpPr>
          <p:cNvPr id="582" name="Google Shape;582;p13"/>
          <p:cNvCxnSpPr/>
          <p:nvPr/>
        </p:nvCxnSpPr>
        <p:spPr>
          <a:xfrm>
            <a:off x="838200" y="1158875"/>
            <a:ext cx="8900160" cy="0"/>
          </a:xfrm>
          <a:prstGeom prst="straightConnector1">
            <a:avLst/>
          </a:prstGeom>
          <a:noFill/>
          <a:ln cap="flat" cmpd="sng" w="38100">
            <a:solidFill>
              <a:schemeClr val="lt2"/>
            </a:solidFill>
            <a:prstDash val="dot"/>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6" name="Shape 586"/>
        <p:cNvGrpSpPr/>
        <p:nvPr/>
      </p:nvGrpSpPr>
      <p:grpSpPr>
        <a:xfrm>
          <a:off x="0" y="0"/>
          <a:ext cx="0" cy="0"/>
          <a:chOff x="0" y="0"/>
          <a:chExt cx="0" cy="0"/>
        </a:xfrm>
      </p:grpSpPr>
      <p:sp>
        <p:nvSpPr>
          <p:cNvPr id="587" name="Google Shape;587;p14"/>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Ukuran Slide</a:t>
            </a:r>
            <a:endParaRPr/>
          </a:p>
        </p:txBody>
      </p:sp>
      <p:sp>
        <p:nvSpPr>
          <p:cNvPr id="588" name="Google Shape;588;p14"/>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800"/>
              <a:buChar char="•"/>
            </a:pPr>
            <a:r>
              <a:rPr lang="en-US"/>
              <a:t>Ukuran</a:t>
            </a:r>
            <a:endParaRPr/>
          </a:p>
          <a:p>
            <a:pPr indent="-228600" lvl="1" marL="685800" rtl="0" algn="l">
              <a:lnSpc>
                <a:spcPct val="90000"/>
              </a:lnSpc>
              <a:spcBef>
                <a:spcPts val="500"/>
              </a:spcBef>
              <a:spcAft>
                <a:spcPts val="0"/>
              </a:spcAft>
              <a:buClr>
                <a:srgbClr val="3F3F3F"/>
              </a:buClr>
              <a:buSzPts val="2400"/>
              <a:buChar char="•"/>
            </a:pPr>
            <a:r>
              <a:rPr lang="en-US"/>
              <a:t>Widescreen (16:9)</a:t>
            </a:r>
            <a:endParaRPr/>
          </a:p>
          <a:p>
            <a:pPr indent="-228600" lvl="1" marL="685800" rtl="0" algn="l">
              <a:lnSpc>
                <a:spcPct val="90000"/>
              </a:lnSpc>
              <a:spcBef>
                <a:spcPts val="500"/>
              </a:spcBef>
              <a:spcAft>
                <a:spcPts val="0"/>
              </a:spcAft>
              <a:buClr>
                <a:srgbClr val="3F3F3F"/>
              </a:buClr>
              <a:buSzPts val="2400"/>
              <a:buChar char="•"/>
            </a:pPr>
            <a:r>
              <a:rPr lang="en-US"/>
              <a:t>Standard (4:3)</a:t>
            </a:r>
            <a:endParaRPr/>
          </a:p>
          <a:p>
            <a:pPr indent="-228600" lvl="0" marL="228600" rtl="0" algn="l">
              <a:lnSpc>
                <a:spcPct val="90000"/>
              </a:lnSpc>
              <a:spcBef>
                <a:spcPts val="1000"/>
              </a:spcBef>
              <a:spcAft>
                <a:spcPts val="0"/>
              </a:spcAft>
              <a:buClr>
                <a:srgbClr val="3F3F3F"/>
              </a:buClr>
              <a:buSzPts val="2800"/>
              <a:buChar char="•"/>
            </a:pPr>
            <a:r>
              <a:rPr lang="en-US"/>
              <a:t>Publish di web ipb.ac.id. Akses download hanya melalui akun apps.ipb.ac.id (bisa juga media branding yang lain)</a:t>
            </a:r>
            <a:endParaRPr/>
          </a:p>
          <a:p>
            <a:pPr indent="-50800" lvl="0" marL="228600" rtl="0" algn="l">
              <a:lnSpc>
                <a:spcPct val="90000"/>
              </a:lnSpc>
              <a:spcBef>
                <a:spcPts val="1000"/>
              </a:spcBef>
              <a:spcAft>
                <a:spcPts val="0"/>
              </a:spcAft>
              <a:buClr>
                <a:srgbClr val="3F3F3F"/>
              </a:buClr>
              <a:buSzPts val="2800"/>
              <a:buNone/>
            </a:pPr>
            <a:r>
              <a:t/>
            </a:r>
            <a:endParaRPr/>
          </a:p>
          <a:p>
            <a:pPr indent="-50800" lvl="0" marL="228600" rtl="0" algn="l">
              <a:lnSpc>
                <a:spcPct val="90000"/>
              </a:lnSpc>
              <a:spcBef>
                <a:spcPts val="1000"/>
              </a:spcBef>
              <a:spcAft>
                <a:spcPts val="0"/>
              </a:spcAft>
              <a:buClr>
                <a:srgbClr val="3F3F3F"/>
              </a:buClr>
              <a:buSzPts val="2800"/>
              <a:buNone/>
            </a:pPr>
            <a:r>
              <a:t/>
            </a:r>
            <a:endParaRPr/>
          </a:p>
        </p:txBody>
      </p:sp>
      <p:pic>
        <p:nvPicPr>
          <p:cNvPr id="589" name="Google Shape;589;p14"/>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590" name="Google Shape;590;p14"/>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cxnSp>
        <p:nvCxnSpPr>
          <p:cNvPr id="591" name="Google Shape;591;p14"/>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sp>
        <p:nvSpPr>
          <p:cNvPr id="596" name="Google Shape;596;p15"/>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Font &amp; Transisi Slide</a:t>
            </a:r>
            <a:endParaRPr/>
          </a:p>
        </p:txBody>
      </p:sp>
      <p:sp>
        <p:nvSpPr>
          <p:cNvPr id="597" name="Google Shape;597;p15"/>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800"/>
              <a:buChar char="•"/>
            </a:pPr>
            <a:r>
              <a:rPr lang="en-US"/>
              <a:t>Font</a:t>
            </a:r>
            <a:endParaRPr/>
          </a:p>
          <a:p>
            <a:pPr indent="-228600" lvl="1" marL="685800" rtl="0" algn="l">
              <a:lnSpc>
                <a:spcPct val="90000"/>
              </a:lnSpc>
              <a:spcBef>
                <a:spcPts val="500"/>
              </a:spcBef>
              <a:spcAft>
                <a:spcPts val="0"/>
              </a:spcAft>
              <a:buClr>
                <a:srgbClr val="3F3F3F"/>
              </a:buClr>
              <a:buSzPts val="2400"/>
              <a:buChar char="•"/>
            </a:pPr>
            <a:r>
              <a:rPr lang="en-US"/>
              <a:t>Ukuran Font</a:t>
            </a:r>
            <a:endParaRPr/>
          </a:p>
          <a:p>
            <a:pPr indent="-228600" lvl="2" marL="1143000" rtl="0" algn="l">
              <a:lnSpc>
                <a:spcPct val="90000"/>
              </a:lnSpc>
              <a:spcBef>
                <a:spcPts val="500"/>
              </a:spcBef>
              <a:spcAft>
                <a:spcPts val="0"/>
              </a:spcAft>
              <a:buClr>
                <a:srgbClr val="3F3F3F"/>
              </a:buClr>
              <a:buSzPts val="2000"/>
              <a:buChar char="•"/>
            </a:pPr>
            <a:r>
              <a:rPr lang="en-US"/>
              <a:t>Judul: 32</a:t>
            </a:r>
            <a:endParaRPr/>
          </a:p>
          <a:p>
            <a:pPr indent="-228600" lvl="2" marL="1143000" rtl="0" algn="l">
              <a:lnSpc>
                <a:spcPct val="90000"/>
              </a:lnSpc>
              <a:spcBef>
                <a:spcPts val="500"/>
              </a:spcBef>
              <a:spcAft>
                <a:spcPts val="0"/>
              </a:spcAft>
              <a:buClr>
                <a:srgbClr val="3F3F3F"/>
              </a:buClr>
              <a:buSzPts val="2000"/>
              <a:buChar char="•"/>
            </a:pPr>
            <a:r>
              <a:rPr lang="en-US"/>
              <a:t>Sub Judul 1: 28</a:t>
            </a:r>
            <a:endParaRPr/>
          </a:p>
          <a:p>
            <a:pPr indent="-228600" lvl="2" marL="1143000" rtl="0" algn="l">
              <a:lnSpc>
                <a:spcPct val="90000"/>
              </a:lnSpc>
              <a:spcBef>
                <a:spcPts val="500"/>
              </a:spcBef>
              <a:spcAft>
                <a:spcPts val="0"/>
              </a:spcAft>
              <a:buClr>
                <a:srgbClr val="3F3F3F"/>
              </a:buClr>
              <a:buSzPts val="2000"/>
              <a:buChar char="•"/>
            </a:pPr>
            <a:r>
              <a:rPr lang="en-US"/>
              <a:t>Sub Judul 2: 24</a:t>
            </a:r>
            <a:endParaRPr/>
          </a:p>
          <a:p>
            <a:pPr indent="-228600" lvl="2" marL="1143000" rtl="0" algn="l">
              <a:lnSpc>
                <a:spcPct val="90000"/>
              </a:lnSpc>
              <a:spcBef>
                <a:spcPts val="500"/>
              </a:spcBef>
              <a:spcAft>
                <a:spcPts val="0"/>
              </a:spcAft>
              <a:buClr>
                <a:srgbClr val="3F3F3F"/>
              </a:buClr>
              <a:buSzPts val="2000"/>
              <a:buChar char="•"/>
            </a:pPr>
            <a:r>
              <a:rPr lang="en-US"/>
              <a:t>Sub Judul 3: 20</a:t>
            </a:r>
            <a:endParaRPr/>
          </a:p>
          <a:p>
            <a:pPr indent="-228600" lvl="1" marL="685800" rtl="0" algn="l">
              <a:lnSpc>
                <a:spcPct val="90000"/>
              </a:lnSpc>
              <a:spcBef>
                <a:spcPts val="500"/>
              </a:spcBef>
              <a:spcAft>
                <a:spcPts val="0"/>
              </a:spcAft>
              <a:buClr>
                <a:srgbClr val="3F3F3F"/>
              </a:buClr>
              <a:buSzPts val="2400"/>
              <a:buChar char="•"/>
            </a:pPr>
            <a:r>
              <a:rPr lang="en-US"/>
              <a:t>Jenis Font: Arial</a:t>
            </a:r>
            <a:endParaRPr/>
          </a:p>
          <a:p>
            <a:pPr indent="-228600" lvl="1" marL="685800" rtl="0" algn="l">
              <a:lnSpc>
                <a:spcPct val="90000"/>
              </a:lnSpc>
              <a:spcBef>
                <a:spcPts val="500"/>
              </a:spcBef>
              <a:spcAft>
                <a:spcPts val="0"/>
              </a:spcAft>
              <a:buClr>
                <a:srgbClr val="3F3F3F"/>
              </a:buClr>
              <a:buSzPts val="2400"/>
              <a:buChar char="•"/>
            </a:pPr>
            <a:r>
              <a:rPr lang="en-US"/>
              <a:t>Hindari garis bawah pada font</a:t>
            </a:r>
            <a:endParaRPr/>
          </a:p>
          <a:p>
            <a:pPr indent="-228600" lvl="0" marL="228600" rtl="0" algn="l">
              <a:lnSpc>
                <a:spcPct val="90000"/>
              </a:lnSpc>
              <a:spcBef>
                <a:spcPts val="1000"/>
              </a:spcBef>
              <a:spcAft>
                <a:spcPts val="0"/>
              </a:spcAft>
              <a:buClr>
                <a:srgbClr val="3F3F3F"/>
              </a:buClr>
              <a:buSzPts val="2800"/>
              <a:buChar char="•"/>
            </a:pPr>
            <a:r>
              <a:rPr lang="en-US"/>
              <a:t>Transisi</a:t>
            </a:r>
            <a:endParaRPr/>
          </a:p>
          <a:p>
            <a:pPr indent="-228600" lvl="1" marL="685800" rtl="0" algn="l">
              <a:lnSpc>
                <a:spcPct val="90000"/>
              </a:lnSpc>
              <a:spcBef>
                <a:spcPts val="500"/>
              </a:spcBef>
              <a:spcAft>
                <a:spcPts val="0"/>
              </a:spcAft>
              <a:buClr>
                <a:srgbClr val="3F3F3F"/>
              </a:buClr>
              <a:buSzPts val="2400"/>
              <a:buChar char="•"/>
            </a:pPr>
            <a:r>
              <a:rPr lang="en-US"/>
              <a:t>Untuk konsistensi, transisi slide menggunakan </a:t>
            </a:r>
            <a:r>
              <a:rPr i="1" lang="en-US"/>
              <a:t>fade style</a:t>
            </a:r>
            <a:endParaRPr/>
          </a:p>
          <a:p>
            <a:pPr indent="-50800" lvl="0" marL="228600" rtl="0" algn="l">
              <a:lnSpc>
                <a:spcPct val="90000"/>
              </a:lnSpc>
              <a:spcBef>
                <a:spcPts val="1000"/>
              </a:spcBef>
              <a:spcAft>
                <a:spcPts val="0"/>
              </a:spcAft>
              <a:buClr>
                <a:srgbClr val="3F3F3F"/>
              </a:buClr>
              <a:buSzPts val="2800"/>
              <a:buNone/>
            </a:pPr>
            <a:r>
              <a:t/>
            </a:r>
            <a:endParaRPr/>
          </a:p>
        </p:txBody>
      </p:sp>
      <p:pic>
        <p:nvPicPr>
          <p:cNvPr id="598" name="Google Shape;598;p15"/>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599" name="Google Shape;599;p15"/>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cxnSp>
        <p:nvCxnSpPr>
          <p:cNvPr id="600" name="Google Shape;600;p15"/>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16"/>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IPB University Color Palette</a:t>
            </a:r>
            <a:endParaRPr/>
          </a:p>
        </p:txBody>
      </p:sp>
      <p:sp>
        <p:nvSpPr>
          <p:cNvPr id="606" name="Google Shape;606;p16"/>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800"/>
              <a:buChar char="•"/>
            </a:pPr>
            <a:r>
              <a:rPr lang="en-US"/>
              <a:t>Background 1:</a:t>
            </a:r>
            <a:endParaRPr/>
          </a:p>
          <a:p>
            <a:pPr indent="-228600" lvl="0" marL="228600" rtl="0" algn="l">
              <a:lnSpc>
                <a:spcPct val="90000"/>
              </a:lnSpc>
              <a:spcBef>
                <a:spcPts val="1000"/>
              </a:spcBef>
              <a:spcAft>
                <a:spcPts val="0"/>
              </a:spcAft>
              <a:buClr>
                <a:srgbClr val="3F3F3F"/>
              </a:buClr>
              <a:buSzPts val="2800"/>
              <a:buChar char="•"/>
            </a:pPr>
            <a:r>
              <a:rPr lang="en-US"/>
              <a:t>Text 1:</a:t>
            </a:r>
            <a:endParaRPr/>
          </a:p>
          <a:p>
            <a:pPr indent="-228600" lvl="0" marL="228600" rtl="0" algn="l">
              <a:lnSpc>
                <a:spcPct val="90000"/>
              </a:lnSpc>
              <a:spcBef>
                <a:spcPts val="1000"/>
              </a:spcBef>
              <a:spcAft>
                <a:spcPts val="0"/>
              </a:spcAft>
              <a:buClr>
                <a:srgbClr val="3F3F3F"/>
              </a:buClr>
              <a:buSzPts val="2800"/>
              <a:buChar char="•"/>
            </a:pPr>
            <a:r>
              <a:rPr lang="en-US"/>
              <a:t>Background 2:</a:t>
            </a:r>
            <a:endParaRPr/>
          </a:p>
          <a:p>
            <a:pPr indent="-228600" lvl="0" marL="228600" rtl="0" algn="l">
              <a:lnSpc>
                <a:spcPct val="90000"/>
              </a:lnSpc>
              <a:spcBef>
                <a:spcPts val="1000"/>
              </a:spcBef>
              <a:spcAft>
                <a:spcPts val="0"/>
              </a:spcAft>
              <a:buClr>
                <a:srgbClr val="3F3F3F"/>
              </a:buClr>
              <a:buSzPts val="2800"/>
              <a:buChar char="•"/>
            </a:pPr>
            <a:r>
              <a:rPr lang="en-US"/>
              <a:t>Text 2:</a:t>
            </a:r>
            <a:endParaRPr/>
          </a:p>
          <a:p>
            <a:pPr indent="-50800" lvl="0" marL="228600" rtl="0" algn="l">
              <a:lnSpc>
                <a:spcPct val="90000"/>
              </a:lnSpc>
              <a:spcBef>
                <a:spcPts val="1000"/>
              </a:spcBef>
              <a:spcAft>
                <a:spcPts val="0"/>
              </a:spcAft>
              <a:buClr>
                <a:srgbClr val="3F3F3F"/>
              </a:buClr>
              <a:buSzPts val="2800"/>
              <a:buNone/>
            </a:pPr>
            <a:r>
              <a:t/>
            </a:r>
            <a:endParaRPr/>
          </a:p>
        </p:txBody>
      </p:sp>
      <p:pic>
        <p:nvPicPr>
          <p:cNvPr id="607" name="Google Shape;607;p16"/>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608" name="Google Shape;608;p16"/>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sp>
        <p:nvSpPr>
          <p:cNvPr id="609" name="Google Shape;609;p16"/>
          <p:cNvSpPr/>
          <p:nvPr/>
        </p:nvSpPr>
        <p:spPr>
          <a:xfrm>
            <a:off x="1989046" y="7511205"/>
            <a:ext cx="435858" cy="439200"/>
          </a:xfrm>
          <a:prstGeom prst="ellipse">
            <a:avLst/>
          </a:prstGeom>
          <a:solidFill>
            <a:srgbClr val="3991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16"/>
          <p:cNvSpPr/>
          <p:nvPr/>
        </p:nvSpPr>
        <p:spPr>
          <a:xfrm>
            <a:off x="3382779" y="7511205"/>
            <a:ext cx="435858" cy="439200"/>
          </a:xfrm>
          <a:prstGeom prst="ellipse">
            <a:avLst/>
          </a:prstGeom>
          <a:solidFill>
            <a:srgbClr val="F399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16"/>
          <p:cNvSpPr/>
          <p:nvPr/>
        </p:nvSpPr>
        <p:spPr>
          <a:xfrm>
            <a:off x="2685913" y="7511205"/>
            <a:ext cx="435858" cy="439200"/>
          </a:xfrm>
          <a:prstGeom prst="ellipse">
            <a:avLst/>
          </a:prstGeom>
          <a:solidFill>
            <a:srgbClr val="4957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2" name="Google Shape;612;p16"/>
          <p:cNvSpPr/>
          <p:nvPr/>
        </p:nvSpPr>
        <p:spPr>
          <a:xfrm>
            <a:off x="4776513" y="7511205"/>
            <a:ext cx="435858" cy="439200"/>
          </a:xfrm>
          <a:prstGeom prst="ellipse">
            <a:avLst/>
          </a:prstGeom>
          <a:solidFill>
            <a:srgbClr val="26B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16"/>
          <p:cNvSpPr/>
          <p:nvPr/>
        </p:nvSpPr>
        <p:spPr>
          <a:xfrm>
            <a:off x="4079646" y="7511205"/>
            <a:ext cx="435858" cy="439200"/>
          </a:xfrm>
          <a:prstGeom prst="ellipse">
            <a:avLst/>
          </a:prstGeom>
          <a:solidFill>
            <a:srgbClr val="EA21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16"/>
          <p:cNvSpPr/>
          <p:nvPr/>
        </p:nvSpPr>
        <p:spPr>
          <a:xfrm>
            <a:off x="1292179" y="7511205"/>
            <a:ext cx="435858" cy="439200"/>
          </a:xfrm>
          <a:prstGeom prst="ellipse">
            <a:avLst/>
          </a:prstGeom>
          <a:solidFill>
            <a:srgbClr val="7FB4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5" name="Google Shape;615;p16"/>
          <p:cNvSpPr/>
          <p:nvPr/>
        </p:nvSpPr>
        <p:spPr>
          <a:xfrm>
            <a:off x="1292179" y="6961315"/>
            <a:ext cx="435858" cy="439200"/>
          </a:xfrm>
          <a:prstGeom prst="ellipse">
            <a:avLst/>
          </a:prstGeom>
          <a:solidFill>
            <a:srgbClr val="269D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16"/>
          <p:cNvSpPr/>
          <p:nvPr/>
        </p:nvSpPr>
        <p:spPr>
          <a:xfrm>
            <a:off x="2685913" y="6961315"/>
            <a:ext cx="435858" cy="439200"/>
          </a:xfrm>
          <a:prstGeom prst="ellipse">
            <a:avLst/>
          </a:prstGeom>
          <a:solidFill>
            <a:srgbClr val="7BBF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16"/>
          <p:cNvSpPr/>
          <p:nvPr/>
        </p:nvSpPr>
        <p:spPr>
          <a:xfrm>
            <a:off x="1989046" y="6961315"/>
            <a:ext cx="435858" cy="439200"/>
          </a:xfrm>
          <a:prstGeom prst="ellipse">
            <a:avLst/>
          </a:prstGeom>
          <a:solidFill>
            <a:srgbClr val="26B7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8" name="Google Shape;618;p16"/>
          <p:cNvSpPr/>
          <p:nvPr/>
        </p:nvSpPr>
        <p:spPr>
          <a:xfrm>
            <a:off x="4079646" y="6961315"/>
            <a:ext cx="435858" cy="439200"/>
          </a:xfrm>
          <a:prstGeom prst="ellipse">
            <a:avLst/>
          </a:prstGeom>
          <a:solidFill>
            <a:srgbClr val="26B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16"/>
          <p:cNvSpPr/>
          <p:nvPr/>
        </p:nvSpPr>
        <p:spPr>
          <a:xfrm>
            <a:off x="3382779" y="6961315"/>
            <a:ext cx="435858" cy="439200"/>
          </a:xfrm>
          <a:prstGeom prst="ellipse">
            <a:avLst/>
          </a:prstGeom>
          <a:solidFill>
            <a:srgbClr val="7BBF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16"/>
          <p:cNvSpPr/>
          <p:nvPr/>
        </p:nvSpPr>
        <p:spPr>
          <a:xfrm>
            <a:off x="595312" y="6961315"/>
            <a:ext cx="435858" cy="439200"/>
          </a:xfrm>
          <a:prstGeom prst="ellipse">
            <a:avLst/>
          </a:prstGeom>
          <a:solidFill>
            <a:srgbClr val="2F79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16"/>
          <p:cNvSpPr/>
          <p:nvPr/>
        </p:nvSpPr>
        <p:spPr>
          <a:xfrm>
            <a:off x="5473380" y="6961315"/>
            <a:ext cx="435858" cy="439200"/>
          </a:xfrm>
          <a:prstGeom prst="ellipse">
            <a:avLst/>
          </a:prstGeom>
          <a:solidFill>
            <a:srgbClr val="269D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16"/>
          <p:cNvSpPr/>
          <p:nvPr/>
        </p:nvSpPr>
        <p:spPr>
          <a:xfrm>
            <a:off x="4776513" y="6961315"/>
            <a:ext cx="435858" cy="439200"/>
          </a:xfrm>
          <a:prstGeom prst="ellipse">
            <a:avLst/>
          </a:prstGeom>
          <a:solidFill>
            <a:srgbClr val="26B7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 name="Google Shape;623;p16"/>
          <p:cNvSpPr/>
          <p:nvPr/>
        </p:nvSpPr>
        <p:spPr>
          <a:xfrm>
            <a:off x="1989046" y="8073980"/>
            <a:ext cx="435858" cy="439200"/>
          </a:xfrm>
          <a:prstGeom prst="ellipse">
            <a:avLst/>
          </a:prstGeom>
          <a:solidFill>
            <a:srgbClr val="1F6B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4" name="Google Shape;624;p16"/>
          <p:cNvSpPr/>
          <p:nvPr/>
        </p:nvSpPr>
        <p:spPr>
          <a:xfrm>
            <a:off x="3382779" y="8073980"/>
            <a:ext cx="435858" cy="439200"/>
          </a:xfrm>
          <a:prstGeom prst="ellipse">
            <a:avLst/>
          </a:prstGeom>
          <a:solidFill>
            <a:srgbClr val="C16F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5" name="Google Shape;625;p16"/>
          <p:cNvSpPr/>
          <p:nvPr/>
        </p:nvSpPr>
        <p:spPr>
          <a:xfrm>
            <a:off x="2685913" y="8073980"/>
            <a:ext cx="435858" cy="439200"/>
          </a:xfrm>
          <a:prstGeom prst="ellipse">
            <a:avLst/>
          </a:prstGeom>
          <a:solidFill>
            <a:srgbClr val="343E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6" name="Google Shape;626;p16"/>
          <p:cNvSpPr/>
          <p:nvPr/>
        </p:nvSpPr>
        <p:spPr>
          <a:xfrm>
            <a:off x="4776513" y="8073980"/>
            <a:ext cx="435858" cy="439200"/>
          </a:xfrm>
          <a:prstGeom prst="ellipse">
            <a:avLst/>
          </a:prstGeom>
          <a:solidFill>
            <a:srgbClr val="166C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7" name="Google Shape;627;p16"/>
          <p:cNvSpPr/>
          <p:nvPr/>
        </p:nvSpPr>
        <p:spPr>
          <a:xfrm>
            <a:off x="4079646" y="8073980"/>
            <a:ext cx="435858" cy="439200"/>
          </a:xfrm>
          <a:prstGeom prst="ellipse">
            <a:avLst/>
          </a:prstGeom>
          <a:solidFill>
            <a:srgbClr val="C012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16"/>
          <p:cNvSpPr/>
          <p:nvPr/>
        </p:nvSpPr>
        <p:spPr>
          <a:xfrm>
            <a:off x="1292179" y="8073980"/>
            <a:ext cx="435858" cy="439200"/>
          </a:xfrm>
          <a:prstGeom prst="ellipse">
            <a:avLst/>
          </a:prstGeom>
          <a:solidFill>
            <a:srgbClr val="587C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Google Shape;629;p16"/>
          <p:cNvSpPr/>
          <p:nvPr/>
        </p:nvSpPr>
        <p:spPr>
          <a:xfrm>
            <a:off x="595312" y="8073980"/>
            <a:ext cx="435858" cy="4392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Google Shape;630;p16"/>
          <p:cNvSpPr/>
          <p:nvPr/>
        </p:nvSpPr>
        <p:spPr>
          <a:xfrm>
            <a:off x="595312" y="7511205"/>
            <a:ext cx="435858" cy="4392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31" name="Google Shape;631;p16"/>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sp>
        <p:nvSpPr>
          <p:cNvPr id="632" name="Google Shape;632;p16"/>
          <p:cNvSpPr/>
          <p:nvPr/>
        </p:nvSpPr>
        <p:spPr>
          <a:xfrm>
            <a:off x="2347960" y="1785085"/>
            <a:ext cx="435858" cy="439200"/>
          </a:xfrm>
          <a:prstGeom prst="ellipse">
            <a:avLst/>
          </a:prstGeom>
          <a:solidFill>
            <a:srgbClr val="3F3F3F"/>
          </a:solidFill>
          <a:ln>
            <a:noFill/>
          </a:ln>
          <a:effectLst>
            <a:outerShdw blurRad="50800" rotWithShape="0" algn="tl" dir="2700000" dist="762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633" name="Google Shape;633;p16"/>
          <p:cNvSpPr/>
          <p:nvPr/>
        </p:nvSpPr>
        <p:spPr>
          <a:xfrm>
            <a:off x="2321456" y="2812455"/>
            <a:ext cx="435858" cy="439200"/>
          </a:xfrm>
          <a:prstGeom prst="ellipse">
            <a:avLst/>
          </a:prstGeom>
          <a:solidFill>
            <a:schemeClr val="lt2"/>
          </a:solidFill>
          <a:ln>
            <a:noFill/>
          </a:ln>
          <a:effectLst>
            <a:outerShdw blurRad="50800" rotWithShape="0" algn="tl" dir="2700000" dist="762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16"/>
          <p:cNvSpPr/>
          <p:nvPr/>
        </p:nvSpPr>
        <p:spPr>
          <a:xfrm>
            <a:off x="3625667" y="2303797"/>
            <a:ext cx="435858" cy="439200"/>
          </a:xfrm>
          <a:prstGeom prst="ellipse">
            <a:avLst/>
          </a:prstGeom>
          <a:solidFill>
            <a:srgbClr val="243B90"/>
          </a:solidFill>
          <a:ln>
            <a:noFill/>
          </a:ln>
          <a:effectLst>
            <a:outerShdw blurRad="50800" rotWithShape="0" algn="tl" dir="2700000" dist="762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16"/>
          <p:cNvSpPr/>
          <p:nvPr/>
        </p:nvSpPr>
        <p:spPr>
          <a:xfrm>
            <a:off x="3625667" y="1281342"/>
            <a:ext cx="435858" cy="439200"/>
          </a:xfrm>
          <a:prstGeom prst="ellipse">
            <a:avLst/>
          </a:prstGeom>
          <a:solidFill>
            <a:schemeClr val="lt1"/>
          </a:solidFill>
          <a:ln>
            <a:noFill/>
          </a:ln>
          <a:effectLst>
            <a:outerShdw blurRad="50800" rotWithShape="0" algn="tl" dir="2700000" dist="762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9" name="Shape 639"/>
        <p:cNvGrpSpPr/>
        <p:nvPr/>
      </p:nvGrpSpPr>
      <p:grpSpPr>
        <a:xfrm>
          <a:off x="0" y="0"/>
          <a:ext cx="0" cy="0"/>
          <a:chOff x="0" y="0"/>
          <a:chExt cx="0" cy="0"/>
        </a:xfrm>
      </p:grpSpPr>
      <p:sp>
        <p:nvSpPr>
          <p:cNvPr id="640" name="Google Shape;640;p17"/>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Situs Download Gambar dan Icon (free)</a:t>
            </a:r>
            <a:endParaRPr/>
          </a:p>
        </p:txBody>
      </p:sp>
      <p:sp>
        <p:nvSpPr>
          <p:cNvPr id="641" name="Google Shape;641;p17"/>
          <p:cNvSpPr txBox="1"/>
          <p:nvPr>
            <p:ph idx="1" type="body"/>
          </p:nvPr>
        </p:nvSpPr>
        <p:spPr>
          <a:xfrm>
            <a:off x="838201" y="1249923"/>
            <a:ext cx="10980420" cy="499212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F3F3F"/>
              </a:buClr>
              <a:buSzPts val="2800"/>
              <a:buChar char="•"/>
            </a:pPr>
            <a:r>
              <a:rPr lang="en-US"/>
              <a:t>Gambar:</a:t>
            </a:r>
            <a:endParaRPr/>
          </a:p>
          <a:p>
            <a:pPr indent="-228600" lvl="1" marL="685800" rtl="0" algn="l">
              <a:lnSpc>
                <a:spcPct val="90000"/>
              </a:lnSpc>
              <a:spcBef>
                <a:spcPts val="500"/>
              </a:spcBef>
              <a:spcAft>
                <a:spcPts val="0"/>
              </a:spcAft>
              <a:buClr>
                <a:srgbClr val="3F3F3F"/>
              </a:buClr>
              <a:buSzPts val="2400"/>
              <a:buChar char="•"/>
            </a:pPr>
            <a:r>
              <a:rPr lang="en-US"/>
              <a:t>pexels.com</a:t>
            </a:r>
            <a:endParaRPr/>
          </a:p>
          <a:p>
            <a:pPr indent="-228600" lvl="1" marL="685800" rtl="0" algn="l">
              <a:lnSpc>
                <a:spcPct val="90000"/>
              </a:lnSpc>
              <a:spcBef>
                <a:spcPts val="500"/>
              </a:spcBef>
              <a:spcAft>
                <a:spcPts val="0"/>
              </a:spcAft>
              <a:buClr>
                <a:srgbClr val="3F3F3F"/>
              </a:buClr>
              <a:buSzPts val="2400"/>
              <a:buChar char="•"/>
            </a:pPr>
            <a:r>
              <a:rPr lang="en-US"/>
              <a:t>pixabay.com</a:t>
            </a:r>
            <a:endParaRPr/>
          </a:p>
          <a:p>
            <a:pPr indent="-228600" lvl="1" marL="685800" rtl="0" algn="l">
              <a:lnSpc>
                <a:spcPct val="90000"/>
              </a:lnSpc>
              <a:spcBef>
                <a:spcPts val="500"/>
              </a:spcBef>
              <a:spcAft>
                <a:spcPts val="0"/>
              </a:spcAft>
              <a:buClr>
                <a:srgbClr val="3F3F3F"/>
              </a:buClr>
              <a:buSzPts val="2400"/>
              <a:buChar char="•"/>
            </a:pPr>
            <a:r>
              <a:rPr lang="en-US"/>
              <a:t>unsplash.com</a:t>
            </a:r>
            <a:endParaRPr/>
          </a:p>
          <a:p>
            <a:pPr indent="-228600" lvl="0" marL="228600" rtl="0" algn="l">
              <a:lnSpc>
                <a:spcPct val="90000"/>
              </a:lnSpc>
              <a:spcBef>
                <a:spcPts val="1000"/>
              </a:spcBef>
              <a:spcAft>
                <a:spcPts val="0"/>
              </a:spcAft>
              <a:buClr>
                <a:srgbClr val="3F3F3F"/>
              </a:buClr>
              <a:buSzPts val="2800"/>
              <a:buChar char="•"/>
            </a:pPr>
            <a:r>
              <a:rPr lang="en-US"/>
              <a:t>Icon:</a:t>
            </a:r>
            <a:endParaRPr/>
          </a:p>
          <a:p>
            <a:pPr indent="-228600" lvl="1" marL="685800" rtl="0" algn="l">
              <a:lnSpc>
                <a:spcPct val="90000"/>
              </a:lnSpc>
              <a:spcBef>
                <a:spcPts val="500"/>
              </a:spcBef>
              <a:spcAft>
                <a:spcPts val="0"/>
              </a:spcAft>
              <a:buClr>
                <a:srgbClr val="3F3F3F"/>
              </a:buClr>
              <a:buSzPts val="2400"/>
              <a:buChar char="•"/>
            </a:pPr>
            <a:r>
              <a:rPr lang="en-US"/>
              <a:t>flaticon.com</a:t>
            </a:r>
            <a:endParaRPr/>
          </a:p>
          <a:p>
            <a:pPr indent="-228600" lvl="1" marL="685800" rtl="0" algn="l">
              <a:lnSpc>
                <a:spcPct val="90000"/>
              </a:lnSpc>
              <a:spcBef>
                <a:spcPts val="500"/>
              </a:spcBef>
              <a:spcAft>
                <a:spcPts val="0"/>
              </a:spcAft>
              <a:buClr>
                <a:srgbClr val="3F3F3F"/>
              </a:buClr>
              <a:buSzPts val="2400"/>
              <a:buChar char="•"/>
            </a:pPr>
            <a:r>
              <a:rPr lang="en-US"/>
              <a:t>iconfinder.com</a:t>
            </a:r>
            <a:endParaRPr/>
          </a:p>
          <a:p>
            <a:pPr indent="-228600" lvl="1" marL="685800" rtl="0" algn="l">
              <a:lnSpc>
                <a:spcPct val="90000"/>
              </a:lnSpc>
              <a:spcBef>
                <a:spcPts val="500"/>
              </a:spcBef>
              <a:spcAft>
                <a:spcPts val="0"/>
              </a:spcAft>
              <a:buClr>
                <a:srgbClr val="3F3F3F"/>
              </a:buClr>
              <a:buSzPts val="2400"/>
              <a:buChar char="•"/>
            </a:pPr>
            <a:r>
              <a:rPr lang="en-US"/>
              <a:t>icon8.com</a:t>
            </a:r>
            <a:endParaRPr/>
          </a:p>
          <a:p>
            <a:pPr indent="-228600" lvl="1" marL="685800" rtl="0" algn="l">
              <a:lnSpc>
                <a:spcPct val="90000"/>
              </a:lnSpc>
              <a:spcBef>
                <a:spcPts val="500"/>
              </a:spcBef>
              <a:spcAft>
                <a:spcPts val="0"/>
              </a:spcAft>
              <a:buClr>
                <a:srgbClr val="3F3F3F"/>
              </a:buClr>
              <a:buSzPts val="2400"/>
              <a:buChar char="•"/>
            </a:pPr>
            <a:r>
              <a:rPr lang="en-US"/>
              <a:t>freepik.com </a:t>
            </a:r>
            <a:endParaRPr/>
          </a:p>
        </p:txBody>
      </p:sp>
      <p:pic>
        <p:nvPicPr>
          <p:cNvPr id="642" name="Google Shape;642;p17"/>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643" name="Google Shape;643;p17"/>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sp>
        <p:nvSpPr>
          <p:cNvPr id="644" name="Google Shape;644;p17"/>
          <p:cNvSpPr/>
          <p:nvPr/>
        </p:nvSpPr>
        <p:spPr>
          <a:xfrm>
            <a:off x="1989046" y="7768384"/>
            <a:ext cx="435858" cy="439200"/>
          </a:xfrm>
          <a:prstGeom prst="ellipse">
            <a:avLst/>
          </a:prstGeom>
          <a:solidFill>
            <a:srgbClr val="3991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5" name="Google Shape;645;p17"/>
          <p:cNvSpPr/>
          <p:nvPr/>
        </p:nvSpPr>
        <p:spPr>
          <a:xfrm>
            <a:off x="3382779" y="7768384"/>
            <a:ext cx="435858" cy="439200"/>
          </a:xfrm>
          <a:prstGeom prst="ellipse">
            <a:avLst/>
          </a:prstGeom>
          <a:solidFill>
            <a:srgbClr val="F3992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6" name="Google Shape;646;p17"/>
          <p:cNvSpPr/>
          <p:nvPr/>
        </p:nvSpPr>
        <p:spPr>
          <a:xfrm>
            <a:off x="2685913" y="7768384"/>
            <a:ext cx="435858" cy="439200"/>
          </a:xfrm>
          <a:prstGeom prst="ellipse">
            <a:avLst/>
          </a:prstGeom>
          <a:solidFill>
            <a:srgbClr val="4957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 name="Google Shape;647;p17"/>
          <p:cNvSpPr/>
          <p:nvPr/>
        </p:nvSpPr>
        <p:spPr>
          <a:xfrm>
            <a:off x="4776513" y="7768384"/>
            <a:ext cx="435858" cy="439200"/>
          </a:xfrm>
          <a:prstGeom prst="ellipse">
            <a:avLst/>
          </a:prstGeom>
          <a:solidFill>
            <a:srgbClr val="26B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Google Shape;648;p17"/>
          <p:cNvSpPr/>
          <p:nvPr/>
        </p:nvSpPr>
        <p:spPr>
          <a:xfrm>
            <a:off x="4079646" y="7768384"/>
            <a:ext cx="435858" cy="439200"/>
          </a:xfrm>
          <a:prstGeom prst="ellipse">
            <a:avLst/>
          </a:prstGeom>
          <a:solidFill>
            <a:srgbClr val="EA21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 name="Google Shape;649;p17"/>
          <p:cNvSpPr/>
          <p:nvPr/>
        </p:nvSpPr>
        <p:spPr>
          <a:xfrm>
            <a:off x="1292179" y="7768384"/>
            <a:ext cx="435858" cy="439200"/>
          </a:xfrm>
          <a:prstGeom prst="ellipse">
            <a:avLst/>
          </a:prstGeom>
          <a:solidFill>
            <a:srgbClr val="7FB4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 name="Google Shape;650;p17"/>
          <p:cNvSpPr/>
          <p:nvPr/>
        </p:nvSpPr>
        <p:spPr>
          <a:xfrm>
            <a:off x="1292179" y="7218494"/>
            <a:ext cx="435858" cy="439200"/>
          </a:xfrm>
          <a:prstGeom prst="ellipse">
            <a:avLst/>
          </a:prstGeom>
          <a:solidFill>
            <a:srgbClr val="269D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 name="Google Shape;651;p17"/>
          <p:cNvSpPr/>
          <p:nvPr/>
        </p:nvSpPr>
        <p:spPr>
          <a:xfrm>
            <a:off x="2685913" y="7218494"/>
            <a:ext cx="435858" cy="439200"/>
          </a:xfrm>
          <a:prstGeom prst="ellipse">
            <a:avLst/>
          </a:prstGeom>
          <a:solidFill>
            <a:srgbClr val="7BBF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 name="Google Shape;652;p17"/>
          <p:cNvSpPr/>
          <p:nvPr/>
        </p:nvSpPr>
        <p:spPr>
          <a:xfrm>
            <a:off x="1989046" y="7218494"/>
            <a:ext cx="435858" cy="439200"/>
          </a:xfrm>
          <a:prstGeom prst="ellipse">
            <a:avLst/>
          </a:prstGeom>
          <a:solidFill>
            <a:srgbClr val="26B7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17"/>
          <p:cNvSpPr/>
          <p:nvPr/>
        </p:nvSpPr>
        <p:spPr>
          <a:xfrm>
            <a:off x="4079646" y="7218494"/>
            <a:ext cx="435858" cy="439200"/>
          </a:xfrm>
          <a:prstGeom prst="ellipse">
            <a:avLst/>
          </a:prstGeom>
          <a:solidFill>
            <a:srgbClr val="26B7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17"/>
          <p:cNvSpPr/>
          <p:nvPr/>
        </p:nvSpPr>
        <p:spPr>
          <a:xfrm>
            <a:off x="3382779" y="7218494"/>
            <a:ext cx="435858" cy="439200"/>
          </a:xfrm>
          <a:prstGeom prst="ellipse">
            <a:avLst/>
          </a:prstGeom>
          <a:solidFill>
            <a:srgbClr val="7BBF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5" name="Google Shape;655;p17"/>
          <p:cNvSpPr/>
          <p:nvPr/>
        </p:nvSpPr>
        <p:spPr>
          <a:xfrm>
            <a:off x="595312" y="7218494"/>
            <a:ext cx="435858" cy="439200"/>
          </a:xfrm>
          <a:prstGeom prst="ellipse">
            <a:avLst/>
          </a:prstGeom>
          <a:solidFill>
            <a:srgbClr val="2F79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6" name="Google Shape;656;p17"/>
          <p:cNvSpPr/>
          <p:nvPr/>
        </p:nvSpPr>
        <p:spPr>
          <a:xfrm>
            <a:off x="5473380" y="7218494"/>
            <a:ext cx="435858" cy="439200"/>
          </a:xfrm>
          <a:prstGeom prst="ellipse">
            <a:avLst/>
          </a:prstGeom>
          <a:solidFill>
            <a:srgbClr val="269D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 name="Google Shape;657;p17"/>
          <p:cNvSpPr/>
          <p:nvPr/>
        </p:nvSpPr>
        <p:spPr>
          <a:xfrm>
            <a:off x="4776513" y="7218494"/>
            <a:ext cx="435858" cy="439200"/>
          </a:xfrm>
          <a:prstGeom prst="ellipse">
            <a:avLst/>
          </a:prstGeom>
          <a:solidFill>
            <a:srgbClr val="26B7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8" name="Google Shape;658;p17"/>
          <p:cNvSpPr/>
          <p:nvPr/>
        </p:nvSpPr>
        <p:spPr>
          <a:xfrm>
            <a:off x="1989046" y="8331159"/>
            <a:ext cx="435858" cy="439200"/>
          </a:xfrm>
          <a:prstGeom prst="ellipse">
            <a:avLst/>
          </a:prstGeom>
          <a:solidFill>
            <a:srgbClr val="1F6BA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9" name="Google Shape;659;p17"/>
          <p:cNvSpPr/>
          <p:nvPr/>
        </p:nvSpPr>
        <p:spPr>
          <a:xfrm>
            <a:off x="3382779" y="8331159"/>
            <a:ext cx="435858" cy="439200"/>
          </a:xfrm>
          <a:prstGeom prst="ellipse">
            <a:avLst/>
          </a:prstGeom>
          <a:solidFill>
            <a:srgbClr val="C16F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 name="Google Shape;660;p17"/>
          <p:cNvSpPr/>
          <p:nvPr/>
        </p:nvSpPr>
        <p:spPr>
          <a:xfrm>
            <a:off x="2685913" y="8331159"/>
            <a:ext cx="435858" cy="439200"/>
          </a:xfrm>
          <a:prstGeom prst="ellipse">
            <a:avLst/>
          </a:prstGeom>
          <a:solidFill>
            <a:srgbClr val="343E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1" name="Google Shape;661;p17"/>
          <p:cNvSpPr/>
          <p:nvPr/>
        </p:nvSpPr>
        <p:spPr>
          <a:xfrm>
            <a:off x="4776513" y="8331159"/>
            <a:ext cx="435858" cy="439200"/>
          </a:xfrm>
          <a:prstGeom prst="ellipse">
            <a:avLst/>
          </a:prstGeom>
          <a:solidFill>
            <a:srgbClr val="166C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2" name="Google Shape;662;p17"/>
          <p:cNvSpPr/>
          <p:nvPr/>
        </p:nvSpPr>
        <p:spPr>
          <a:xfrm>
            <a:off x="4079646" y="8331159"/>
            <a:ext cx="435858" cy="439200"/>
          </a:xfrm>
          <a:prstGeom prst="ellipse">
            <a:avLst/>
          </a:prstGeom>
          <a:solidFill>
            <a:srgbClr val="C0122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3" name="Google Shape;663;p17"/>
          <p:cNvSpPr/>
          <p:nvPr/>
        </p:nvSpPr>
        <p:spPr>
          <a:xfrm>
            <a:off x="1292179" y="8331159"/>
            <a:ext cx="435858" cy="439200"/>
          </a:xfrm>
          <a:prstGeom prst="ellipse">
            <a:avLst/>
          </a:prstGeom>
          <a:solidFill>
            <a:srgbClr val="587C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Google Shape;664;p17"/>
          <p:cNvSpPr/>
          <p:nvPr/>
        </p:nvSpPr>
        <p:spPr>
          <a:xfrm>
            <a:off x="595312" y="8331159"/>
            <a:ext cx="435858" cy="439200"/>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Google Shape;665;p17"/>
          <p:cNvSpPr/>
          <p:nvPr/>
        </p:nvSpPr>
        <p:spPr>
          <a:xfrm>
            <a:off x="595312" y="7768384"/>
            <a:ext cx="435858" cy="439200"/>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66" name="Google Shape;666;p17"/>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0" name="Shape 670"/>
        <p:cNvGrpSpPr/>
        <p:nvPr/>
      </p:nvGrpSpPr>
      <p:grpSpPr>
        <a:xfrm>
          <a:off x="0" y="0"/>
          <a:ext cx="0" cy="0"/>
          <a:chOff x="0" y="0"/>
          <a:chExt cx="0" cy="0"/>
        </a:xfrm>
      </p:grpSpPr>
      <p:sp>
        <p:nvSpPr>
          <p:cNvPr id="671" name="Google Shape;671;p18"/>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Contoh Grafik</a:t>
            </a:r>
            <a:endParaRPr/>
          </a:p>
        </p:txBody>
      </p:sp>
      <p:pic>
        <p:nvPicPr>
          <p:cNvPr id="672" name="Google Shape;672;p18"/>
          <p:cNvPicPr preferRelativeResize="0"/>
          <p:nvPr/>
        </p:nvPicPr>
        <p:blipFill rotWithShape="1">
          <a:blip r:embed="rId4">
            <a:alphaModFix/>
          </a:blip>
          <a:srcRect b="0" l="0" r="0" t="0"/>
          <a:stretch/>
        </p:blipFill>
        <p:spPr>
          <a:xfrm>
            <a:off x="-22860" y="2107096"/>
            <a:ext cx="442302" cy="4761253"/>
          </a:xfrm>
          <a:prstGeom prst="rect">
            <a:avLst/>
          </a:prstGeom>
          <a:noFill/>
          <a:ln>
            <a:noFill/>
          </a:ln>
        </p:spPr>
      </p:pic>
      <p:pic>
        <p:nvPicPr>
          <p:cNvPr id="673" name="Google Shape;673;p18"/>
          <p:cNvPicPr preferRelativeResize="0"/>
          <p:nvPr/>
        </p:nvPicPr>
        <p:blipFill rotWithShape="1">
          <a:blip r:embed="rId5">
            <a:alphaModFix/>
          </a:blip>
          <a:srcRect b="0" l="0" r="0" t="0"/>
          <a:stretch/>
        </p:blipFill>
        <p:spPr>
          <a:xfrm>
            <a:off x="9738360" y="272389"/>
            <a:ext cx="2079783" cy="544420"/>
          </a:xfrm>
          <a:prstGeom prst="rect">
            <a:avLst/>
          </a:prstGeom>
          <a:noFill/>
          <a:ln>
            <a:noFill/>
          </a:ln>
        </p:spPr>
      </p:pic>
      <p:graphicFrame>
        <p:nvGraphicFramePr>
          <p:cNvPr id="674" name="Google Shape;674;p18"/>
          <p:cNvGraphicFramePr/>
          <p:nvPr/>
        </p:nvGraphicFramePr>
        <p:xfrm>
          <a:off x="2448560" y="1720849"/>
          <a:ext cx="7289800" cy="4487863"/>
        </p:xfrm>
        <a:graphic>
          <a:graphicData uri="http://schemas.openxmlformats.org/presentationml/2006/ole">
            <mc:AlternateContent>
              <mc:Choice Requires="v">
                <p:oleObj r:id="rId6" imgH="4487863" imgW="7289800" progId="Excel.Chart.8" spid="_x0000_s1">
                  <p:embed/>
                </p:oleObj>
              </mc:Choice>
              <mc:Fallback>
                <p:oleObj r:id="rId7" imgH="4487863" imgW="7289800" progId="Excel.Chart.8">
                  <p:embed/>
                  <p:pic>
                    <p:nvPicPr>
                      <p:cNvPr id="674" name="Google Shape;674;p18"/>
                      <p:cNvPicPr preferRelativeResize="0"/>
                      <p:nvPr/>
                    </p:nvPicPr>
                    <p:blipFill rotWithShape="1">
                      <a:blip r:embed="rId8">
                        <a:alphaModFix/>
                      </a:blip>
                      <a:srcRect b="0" l="0" r="0" t="0"/>
                      <a:stretch/>
                    </p:blipFill>
                    <p:spPr>
                      <a:xfrm>
                        <a:off x="2448560" y="1720849"/>
                        <a:ext cx="7289800" cy="4487863"/>
                      </a:xfrm>
                      <a:prstGeom prst="rect">
                        <a:avLst/>
                      </a:prstGeom>
                      <a:noFill/>
                      <a:ln>
                        <a:noFill/>
                      </a:ln>
                    </p:spPr>
                  </p:pic>
                </p:oleObj>
              </mc:Fallback>
            </mc:AlternateContent>
          </a:graphicData>
        </a:graphic>
      </p:graphicFrame>
      <p:cxnSp>
        <p:nvCxnSpPr>
          <p:cNvPr id="675" name="Google Shape;675;p18"/>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9" name="Shape 679"/>
        <p:cNvGrpSpPr/>
        <p:nvPr/>
      </p:nvGrpSpPr>
      <p:grpSpPr>
        <a:xfrm>
          <a:off x="0" y="0"/>
          <a:ext cx="0" cy="0"/>
          <a:chOff x="0" y="0"/>
          <a:chExt cx="0" cy="0"/>
        </a:xfrm>
      </p:grpSpPr>
      <p:sp>
        <p:nvSpPr>
          <p:cNvPr id="680" name="Google Shape;680;p19"/>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Contoh Pie Chart</a:t>
            </a:r>
            <a:endParaRPr/>
          </a:p>
        </p:txBody>
      </p:sp>
      <p:pic>
        <p:nvPicPr>
          <p:cNvPr id="681" name="Google Shape;681;p19"/>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682" name="Google Shape;682;p19"/>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cxnSp>
        <p:nvCxnSpPr>
          <p:cNvPr id="683" name="Google Shape;683;p19"/>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graphicFrame>
        <p:nvGraphicFramePr>
          <p:cNvPr id="684" name="Google Shape;684;p19"/>
          <p:cNvGraphicFramePr/>
          <p:nvPr/>
        </p:nvGraphicFramePr>
        <p:xfrm>
          <a:off x="2032000" y="1672392"/>
          <a:ext cx="7569200" cy="4637391"/>
        </p:xfrm>
        <a:graphic>
          <a:graphicData uri="http://schemas.openxmlformats.org/drawingml/2006/chart">
            <c:chart r:id="rId5"/>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b42d9693fa_0_1"/>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Rumusan Masalah</a:t>
            </a:r>
            <a:endParaRPr/>
          </a:p>
        </p:txBody>
      </p:sp>
      <p:sp>
        <p:nvSpPr>
          <p:cNvPr id="146" name="Google Shape;146;g1b42d9693fa_0_1"/>
          <p:cNvSpPr txBox="1"/>
          <p:nvPr>
            <p:ph idx="1" type="body"/>
          </p:nvPr>
        </p:nvSpPr>
        <p:spPr>
          <a:xfrm>
            <a:off x="838201" y="1249923"/>
            <a:ext cx="10980300" cy="49920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Bagaimana cara mempersingkat penyortiran kualitas buah manggis ?</a:t>
            </a:r>
            <a:endParaRPr/>
          </a:p>
          <a:p>
            <a:pPr indent="-406400" lvl="0" marL="457200" rtl="0" algn="l">
              <a:lnSpc>
                <a:spcPct val="90000"/>
              </a:lnSpc>
              <a:spcBef>
                <a:spcPts val="0"/>
              </a:spcBef>
              <a:spcAft>
                <a:spcPts val="0"/>
              </a:spcAft>
              <a:buSzPts val="2800"/>
              <a:buChar char="•"/>
            </a:pPr>
            <a:r>
              <a:rPr lang="en-US"/>
              <a:t>Bagaimana Algoritma YOLO v7 mampu mengklasifikasi buah manggis ?</a:t>
            </a:r>
            <a:endParaRPr/>
          </a:p>
        </p:txBody>
      </p:sp>
      <p:pic>
        <p:nvPicPr>
          <p:cNvPr id="147" name="Google Shape;147;g1b42d9693fa_0_1"/>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148" name="Google Shape;148;g1b42d9693fa_0_1"/>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149" name="Google Shape;149;g1b42d9693fa_0_1"/>
          <p:cNvPicPr preferRelativeResize="0"/>
          <p:nvPr/>
        </p:nvPicPr>
        <p:blipFill>
          <a:blip r:embed="rId5">
            <a:alphaModFix/>
          </a:blip>
          <a:stretch>
            <a:fillRect/>
          </a:stretch>
        </p:blipFill>
        <p:spPr>
          <a:xfrm>
            <a:off x="838200" y="4162125"/>
            <a:ext cx="2079800" cy="2079800"/>
          </a:xfrm>
          <a:prstGeom prst="rect">
            <a:avLst/>
          </a:prstGeom>
          <a:noFill/>
          <a:ln>
            <a:noFill/>
          </a:ln>
        </p:spPr>
      </p:pic>
      <p:pic>
        <p:nvPicPr>
          <p:cNvPr id="150" name="Google Shape;150;g1b42d9693fa_0_1"/>
          <p:cNvPicPr preferRelativeResize="0"/>
          <p:nvPr/>
        </p:nvPicPr>
        <p:blipFill>
          <a:blip r:embed="rId6">
            <a:alphaModFix/>
          </a:blip>
          <a:stretch>
            <a:fillRect/>
          </a:stretch>
        </p:blipFill>
        <p:spPr>
          <a:xfrm>
            <a:off x="8698039" y="4162125"/>
            <a:ext cx="3120461" cy="20797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8" name="Shape 688"/>
        <p:cNvGrpSpPr/>
        <p:nvPr/>
      </p:nvGrpSpPr>
      <p:grpSpPr>
        <a:xfrm>
          <a:off x="0" y="0"/>
          <a:ext cx="0" cy="0"/>
          <a:chOff x="0" y="0"/>
          <a:chExt cx="0" cy="0"/>
        </a:xfrm>
      </p:grpSpPr>
      <p:sp>
        <p:nvSpPr>
          <p:cNvPr id="689" name="Google Shape;689;p20"/>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Contoh Peletakan Gambar (1)</a:t>
            </a:r>
            <a:endParaRPr/>
          </a:p>
        </p:txBody>
      </p:sp>
      <p:pic>
        <p:nvPicPr>
          <p:cNvPr id="690" name="Google Shape;690;p20"/>
          <p:cNvPicPr preferRelativeResize="0"/>
          <p:nvPr/>
        </p:nvPicPr>
        <p:blipFill rotWithShape="1">
          <a:blip r:embed="rId3">
            <a:alphaModFix/>
          </a:blip>
          <a:srcRect b="0" l="0" r="0" t="0"/>
          <a:stretch/>
        </p:blipFill>
        <p:spPr>
          <a:xfrm>
            <a:off x="-22860" y="2107096"/>
            <a:ext cx="442302" cy="4761253"/>
          </a:xfrm>
          <a:prstGeom prst="rect">
            <a:avLst/>
          </a:prstGeom>
          <a:noFill/>
          <a:ln>
            <a:noFill/>
          </a:ln>
        </p:spPr>
      </p:pic>
      <p:pic>
        <p:nvPicPr>
          <p:cNvPr id="691" name="Google Shape;691;p20"/>
          <p:cNvPicPr preferRelativeResize="0"/>
          <p:nvPr/>
        </p:nvPicPr>
        <p:blipFill rotWithShape="1">
          <a:blip r:embed="rId4">
            <a:alphaModFix/>
          </a:blip>
          <a:srcRect b="0" l="0" r="0" t="0"/>
          <a:stretch/>
        </p:blipFill>
        <p:spPr>
          <a:xfrm>
            <a:off x="9738360" y="272389"/>
            <a:ext cx="2079783" cy="544420"/>
          </a:xfrm>
          <a:prstGeom prst="rect">
            <a:avLst/>
          </a:prstGeom>
          <a:noFill/>
          <a:ln>
            <a:noFill/>
          </a:ln>
        </p:spPr>
      </p:pic>
      <p:cxnSp>
        <p:nvCxnSpPr>
          <p:cNvPr id="692" name="Google Shape;692;p20"/>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pic>
        <p:nvPicPr>
          <p:cNvPr id="693" name="Google Shape;693;p20"/>
          <p:cNvPicPr preferRelativeResize="0"/>
          <p:nvPr/>
        </p:nvPicPr>
        <p:blipFill rotWithShape="1">
          <a:blip r:embed="rId5">
            <a:alphaModFix/>
          </a:blip>
          <a:srcRect b="0" l="8598" r="8560" t="0"/>
          <a:stretch/>
        </p:blipFill>
        <p:spPr>
          <a:xfrm>
            <a:off x="656625" y="1671638"/>
            <a:ext cx="4057795" cy="4614862"/>
          </a:xfrm>
          <a:prstGeom prst="rect">
            <a:avLst/>
          </a:prstGeom>
          <a:noFill/>
          <a:ln>
            <a:noFill/>
          </a:ln>
        </p:spPr>
      </p:pic>
      <p:sp>
        <p:nvSpPr>
          <p:cNvPr id="694" name="Google Shape;694;p20"/>
          <p:cNvSpPr txBox="1"/>
          <p:nvPr>
            <p:ph idx="1" type="body"/>
          </p:nvPr>
        </p:nvSpPr>
        <p:spPr>
          <a:xfrm>
            <a:off x="5214937" y="1671638"/>
            <a:ext cx="6603683" cy="457041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None/>
            </a:pPr>
            <a:r>
              <a:rPr lang="en-US"/>
              <a:t>IPB University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8" name="Shape 698"/>
        <p:cNvGrpSpPr/>
        <p:nvPr/>
      </p:nvGrpSpPr>
      <p:grpSpPr>
        <a:xfrm>
          <a:off x="0" y="0"/>
          <a:ext cx="0" cy="0"/>
          <a:chOff x="0" y="0"/>
          <a:chExt cx="0" cy="0"/>
        </a:xfrm>
      </p:grpSpPr>
      <p:sp>
        <p:nvSpPr>
          <p:cNvPr id="699" name="Google Shape;699;p21"/>
          <p:cNvSpPr txBox="1"/>
          <p:nvPr>
            <p:ph type="title"/>
          </p:nvPr>
        </p:nvSpPr>
        <p:spPr>
          <a:xfrm>
            <a:off x="838201" y="115847"/>
            <a:ext cx="7985760" cy="10197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Contoh Peletakan Gambar (2)</a:t>
            </a:r>
            <a:endParaRPr/>
          </a:p>
        </p:txBody>
      </p:sp>
      <p:pic>
        <p:nvPicPr>
          <p:cNvPr id="700" name="Google Shape;700;p21"/>
          <p:cNvPicPr preferRelativeResize="0"/>
          <p:nvPr/>
        </p:nvPicPr>
        <p:blipFill rotWithShape="1">
          <a:blip r:embed="rId3">
            <a:alphaModFix/>
          </a:blip>
          <a:srcRect b="0" l="0" r="0" t="0"/>
          <a:stretch/>
        </p:blipFill>
        <p:spPr>
          <a:xfrm flipH="1" rot="5400000">
            <a:off x="4744433" y="1679673"/>
            <a:ext cx="442678" cy="9931545"/>
          </a:xfrm>
          <a:prstGeom prst="rect">
            <a:avLst/>
          </a:prstGeom>
          <a:noFill/>
          <a:ln>
            <a:noFill/>
          </a:ln>
        </p:spPr>
      </p:pic>
      <p:pic>
        <p:nvPicPr>
          <p:cNvPr id="701" name="Google Shape;701;p21"/>
          <p:cNvPicPr preferRelativeResize="0"/>
          <p:nvPr/>
        </p:nvPicPr>
        <p:blipFill rotWithShape="1">
          <a:blip r:embed="rId4">
            <a:alphaModFix/>
          </a:blip>
          <a:srcRect b="0" l="0" r="0" t="0"/>
          <a:stretch/>
        </p:blipFill>
        <p:spPr>
          <a:xfrm>
            <a:off x="9931543" y="6242050"/>
            <a:ext cx="2079783" cy="544420"/>
          </a:xfrm>
          <a:prstGeom prst="rect">
            <a:avLst/>
          </a:prstGeom>
          <a:noFill/>
          <a:ln>
            <a:noFill/>
          </a:ln>
        </p:spPr>
      </p:pic>
      <p:cxnSp>
        <p:nvCxnSpPr>
          <p:cNvPr id="702" name="Google Shape;702;p21"/>
          <p:cNvCxnSpPr/>
          <p:nvPr/>
        </p:nvCxnSpPr>
        <p:spPr>
          <a:xfrm>
            <a:off x="838200" y="1158875"/>
            <a:ext cx="8900160" cy="0"/>
          </a:xfrm>
          <a:prstGeom prst="straightConnector1">
            <a:avLst/>
          </a:prstGeom>
          <a:noFill/>
          <a:ln cap="flat" cmpd="sng" w="38100">
            <a:solidFill>
              <a:schemeClr val="accent1"/>
            </a:solidFill>
            <a:prstDash val="dot"/>
            <a:miter lim="800000"/>
            <a:headEnd len="sm" w="sm" type="none"/>
            <a:tailEnd len="sm" w="sm" type="none"/>
          </a:ln>
        </p:spPr>
      </p:cxnSp>
      <p:pic>
        <p:nvPicPr>
          <p:cNvPr id="703" name="Google Shape;703;p21"/>
          <p:cNvPicPr preferRelativeResize="0"/>
          <p:nvPr/>
        </p:nvPicPr>
        <p:blipFill rotWithShape="1">
          <a:blip r:embed="rId5">
            <a:alphaModFix/>
          </a:blip>
          <a:srcRect b="0" l="8598" r="8560" t="0"/>
          <a:stretch/>
        </p:blipFill>
        <p:spPr>
          <a:xfrm>
            <a:off x="285150" y="1627188"/>
            <a:ext cx="4057795" cy="4614862"/>
          </a:xfrm>
          <a:prstGeom prst="rect">
            <a:avLst/>
          </a:prstGeom>
          <a:noFill/>
          <a:ln>
            <a:noFill/>
          </a:ln>
        </p:spPr>
      </p:pic>
      <p:sp>
        <p:nvSpPr>
          <p:cNvPr id="704" name="Google Shape;704;p21"/>
          <p:cNvSpPr txBox="1"/>
          <p:nvPr>
            <p:ph idx="1" type="body"/>
          </p:nvPr>
        </p:nvSpPr>
        <p:spPr>
          <a:xfrm>
            <a:off x="4543425" y="1671638"/>
            <a:ext cx="7275195" cy="457041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3F3F3F"/>
              </a:buClr>
              <a:buSzPts val="2800"/>
              <a:buNone/>
            </a:pPr>
            <a:r>
              <a:rPr lang="en-US"/>
              <a:t>IPB University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1b42d9693fa_0_14"/>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Tujuan</a:t>
            </a:r>
            <a:endParaRPr/>
          </a:p>
        </p:txBody>
      </p:sp>
      <p:sp>
        <p:nvSpPr>
          <p:cNvPr id="156" name="Google Shape;156;g1b42d9693fa_0_14"/>
          <p:cNvSpPr txBox="1"/>
          <p:nvPr>
            <p:ph idx="1" type="body"/>
          </p:nvPr>
        </p:nvSpPr>
        <p:spPr>
          <a:xfrm>
            <a:off x="838201" y="1249923"/>
            <a:ext cx="10980300" cy="49920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menerapkan algoritma YOLO v7 untuk mengklasifikasi kualitas buah manggis berdasarkan citra RGB</a:t>
            </a:r>
            <a:endParaRPr/>
          </a:p>
        </p:txBody>
      </p:sp>
      <p:pic>
        <p:nvPicPr>
          <p:cNvPr id="157" name="Google Shape;157;g1b42d9693fa_0_14"/>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158" name="Google Shape;158;g1b42d9693fa_0_14"/>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159" name="Google Shape;159;g1b42d9693fa_0_14"/>
          <p:cNvPicPr preferRelativeResize="0"/>
          <p:nvPr/>
        </p:nvPicPr>
        <p:blipFill>
          <a:blip r:embed="rId5">
            <a:alphaModFix/>
          </a:blip>
          <a:stretch>
            <a:fillRect/>
          </a:stretch>
        </p:blipFill>
        <p:spPr>
          <a:xfrm>
            <a:off x="3993163" y="2107112"/>
            <a:ext cx="4205674" cy="42077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b42d9693fa_1_2"/>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Manfaat</a:t>
            </a:r>
            <a:endParaRPr/>
          </a:p>
        </p:txBody>
      </p:sp>
      <p:sp>
        <p:nvSpPr>
          <p:cNvPr id="165" name="Google Shape;165;g1b42d9693fa_1_2"/>
          <p:cNvSpPr txBox="1"/>
          <p:nvPr>
            <p:ph idx="1" type="body"/>
          </p:nvPr>
        </p:nvSpPr>
        <p:spPr>
          <a:xfrm>
            <a:off x="838201" y="1249923"/>
            <a:ext cx="10980300" cy="49920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membuat model pengetahuan dari algoritma YOLOv7 yang bisa dimasukkan ke mesin sortir kualitas buah manggis</a:t>
            </a:r>
            <a:endParaRPr/>
          </a:p>
        </p:txBody>
      </p:sp>
      <p:pic>
        <p:nvPicPr>
          <p:cNvPr id="166" name="Google Shape;166;g1b42d9693fa_1_2"/>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167" name="Google Shape;167;g1b42d9693fa_1_2"/>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pic>
        <p:nvPicPr>
          <p:cNvPr id="168" name="Google Shape;168;g1b42d9693fa_1_2"/>
          <p:cNvPicPr preferRelativeResize="0"/>
          <p:nvPr/>
        </p:nvPicPr>
        <p:blipFill>
          <a:blip r:embed="rId5">
            <a:alphaModFix/>
          </a:blip>
          <a:stretch>
            <a:fillRect/>
          </a:stretch>
        </p:blipFill>
        <p:spPr>
          <a:xfrm>
            <a:off x="7665663" y="2781524"/>
            <a:ext cx="4152475" cy="3460400"/>
          </a:xfrm>
          <a:prstGeom prst="rect">
            <a:avLst/>
          </a:prstGeom>
          <a:noFill/>
          <a:ln>
            <a:noFill/>
          </a:ln>
        </p:spPr>
      </p:pic>
      <p:pic>
        <p:nvPicPr>
          <p:cNvPr id="169" name="Google Shape;169;g1b42d9693fa_1_2"/>
          <p:cNvPicPr preferRelativeResize="0"/>
          <p:nvPr/>
        </p:nvPicPr>
        <p:blipFill>
          <a:blip r:embed="rId6">
            <a:alphaModFix/>
          </a:blip>
          <a:stretch>
            <a:fillRect/>
          </a:stretch>
        </p:blipFill>
        <p:spPr>
          <a:xfrm>
            <a:off x="838197" y="2888275"/>
            <a:ext cx="5117926" cy="3353651"/>
          </a:xfrm>
          <a:prstGeom prst="rect">
            <a:avLst/>
          </a:prstGeom>
          <a:noFill/>
          <a:ln>
            <a:noFill/>
          </a:ln>
        </p:spPr>
      </p:pic>
      <p:sp>
        <p:nvSpPr>
          <p:cNvPr id="170" name="Google Shape;170;g1b42d9693fa_1_2"/>
          <p:cNvSpPr/>
          <p:nvPr/>
        </p:nvSpPr>
        <p:spPr>
          <a:xfrm>
            <a:off x="6217425" y="3843500"/>
            <a:ext cx="804000" cy="101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b42d9693fa_1_14"/>
          <p:cNvSpPr txBox="1"/>
          <p:nvPr>
            <p:ph type="title"/>
          </p:nvPr>
        </p:nvSpPr>
        <p:spPr>
          <a:xfrm>
            <a:off x="838201" y="115847"/>
            <a:ext cx="7985700" cy="1019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F3F3F"/>
              </a:buClr>
              <a:buSzPts val="3200"/>
              <a:buFont typeface="Arial"/>
              <a:buNone/>
            </a:pPr>
            <a:r>
              <a:rPr lang="en-US"/>
              <a:t>Ruang Lingkup</a:t>
            </a:r>
            <a:endParaRPr/>
          </a:p>
        </p:txBody>
      </p:sp>
      <p:sp>
        <p:nvSpPr>
          <p:cNvPr id="176" name="Google Shape;176;g1b42d9693fa_1_14"/>
          <p:cNvSpPr txBox="1"/>
          <p:nvPr>
            <p:ph idx="1" type="body"/>
          </p:nvPr>
        </p:nvSpPr>
        <p:spPr>
          <a:xfrm>
            <a:off x="838201" y="1249923"/>
            <a:ext cx="10980300" cy="4992000"/>
          </a:xfrm>
          <a:prstGeom prst="rect">
            <a:avLst/>
          </a:prstGeom>
          <a:noFill/>
          <a:ln>
            <a:noFill/>
          </a:ln>
        </p:spPr>
        <p:txBody>
          <a:bodyPr anchorCtr="0" anchor="t" bIns="45700" lIns="91425" spcFirstLastPara="1" rIns="91425" wrap="square" tIns="45700">
            <a:normAutofit/>
          </a:bodyPr>
          <a:lstStyle/>
          <a:p>
            <a:pPr indent="-406400" lvl="0" marL="457200" rtl="0" algn="l">
              <a:lnSpc>
                <a:spcPct val="90000"/>
              </a:lnSpc>
              <a:spcBef>
                <a:spcPts val="1000"/>
              </a:spcBef>
              <a:spcAft>
                <a:spcPts val="0"/>
              </a:spcAft>
              <a:buSzPts val="2800"/>
              <a:buChar char="•"/>
            </a:pPr>
            <a:r>
              <a:rPr lang="en-US"/>
              <a:t>Data Manggis diperoleh pada hasil panen bulan November sampai Desember 2022</a:t>
            </a:r>
            <a:endParaRPr/>
          </a:p>
          <a:p>
            <a:pPr indent="-406400" lvl="0" marL="457200" rtl="0" algn="l">
              <a:lnSpc>
                <a:spcPct val="90000"/>
              </a:lnSpc>
              <a:spcBef>
                <a:spcPts val="0"/>
              </a:spcBef>
              <a:spcAft>
                <a:spcPts val="0"/>
              </a:spcAft>
              <a:buSzPts val="2800"/>
              <a:buChar char="•"/>
            </a:pPr>
            <a:r>
              <a:rPr lang="en-US"/>
              <a:t>Kamera yang digunakan Industrial Camera bertipe Magnus 2K</a:t>
            </a:r>
            <a:endParaRPr/>
          </a:p>
        </p:txBody>
      </p:sp>
      <p:pic>
        <p:nvPicPr>
          <p:cNvPr id="177" name="Google Shape;177;g1b42d9693fa_1_14"/>
          <p:cNvPicPr preferRelativeResize="0"/>
          <p:nvPr/>
        </p:nvPicPr>
        <p:blipFill rotWithShape="1">
          <a:blip r:embed="rId3">
            <a:alphaModFix/>
          </a:blip>
          <a:srcRect b="0" l="0" r="0" t="0"/>
          <a:stretch/>
        </p:blipFill>
        <p:spPr>
          <a:xfrm>
            <a:off x="-22860" y="2107096"/>
            <a:ext cx="442302" cy="4761254"/>
          </a:xfrm>
          <a:prstGeom prst="rect">
            <a:avLst/>
          </a:prstGeom>
          <a:noFill/>
          <a:ln>
            <a:noFill/>
          </a:ln>
        </p:spPr>
      </p:pic>
      <p:pic>
        <p:nvPicPr>
          <p:cNvPr id="178" name="Google Shape;178;g1b42d9693fa_1_14"/>
          <p:cNvPicPr preferRelativeResize="0"/>
          <p:nvPr/>
        </p:nvPicPr>
        <p:blipFill rotWithShape="1">
          <a:blip r:embed="rId4">
            <a:alphaModFix/>
          </a:blip>
          <a:srcRect b="0" l="0" r="0" t="0"/>
          <a:stretch/>
        </p:blipFill>
        <p:spPr>
          <a:xfrm>
            <a:off x="9738360" y="272389"/>
            <a:ext cx="2079784" cy="544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b42d9693fa_1_25"/>
          <p:cNvSpPr txBox="1"/>
          <p:nvPr>
            <p:ph type="ctrTitle"/>
          </p:nvPr>
        </p:nvSpPr>
        <p:spPr>
          <a:xfrm>
            <a:off x="3978896" y="3133511"/>
            <a:ext cx="6703500" cy="591000"/>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Tinjauan Pustaka</a:t>
            </a:r>
            <a:endParaRPr b="1" sz="3600">
              <a:latin typeface="Arial"/>
              <a:ea typeface="Arial"/>
              <a:cs typeface="Arial"/>
              <a:sym typeface="Arial"/>
            </a:endParaRPr>
          </a:p>
        </p:txBody>
      </p:sp>
      <p:pic>
        <p:nvPicPr>
          <p:cNvPr id="184" name="Google Shape;184;g1b42d9693fa_1_25"/>
          <p:cNvPicPr preferRelativeResize="0"/>
          <p:nvPr/>
        </p:nvPicPr>
        <p:blipFill rotWithShape="1">
          <a:blip r:embed="rId3">
            <a:alphaModFix/>
          </a:blip>
          <a:srcRect b="0" l="0" r="0" t="0"/>
          <a:stretch/>
        </p:blipFill>
        <p:spPr>
          <a:xfrm>
            <a:off x="3837215" y="332694"/>
            <a:ext cx="2674621" cy="700129"/>
          </a:xfrm>
          <a:prstGeom prst="rect">
            <a:avLst/>
          </a:prstGeom>
          <a:noFill/>
          <a:ln>
            <a:noFill/>
          </a:ln>
        </p:spPr>
      </p:pic>
      <p:cxnSp>
        <p:nvCxnSpPr>
          <p:cNvPr id="185" name="Google Shape;185;g1b42d9693fa_1_25"/>
          <p:cNvCxnSpPr/>
          <p:nvPr/>
        </p:nvCxnSpPr>
        <p:spPr>
          <a:xfrm>
            <a:off x="6709955" y="332694"/>
            <a:ext cx="0" cy="700200"/>
          </a:xfrm>
          <a:prstGeom prst="straightConnector1">
            <a:avLst/>
          </a:prstGeom>
          <a:noFill/>
          <a:ln cap="flat" cmpd="sng" w="9525">
            <a:solidFill>
              <a:srgbClr val="243B90"/>
            </a:solidFill>
            <a:prstDash val="solid"/>
            <a:miter lim="800000"/>
            <a:headEnd len="sm" w="sm" type="none"/>
            <a:tailEnd len="sm" w="sm" type="none"/>
          </a:ln>
        </p:spPr>
      </p:cxnSp>
      <p:sp>
        <p:nvSpPr>
          <p:cNvPr id="186" name="Google Shape;186;g1b42d9693fa_1_25"/>
          <p:cNvSpPr txBox="1"/>
          <p:nvPr/>
        </p:nvSpPr>
        <p:spPr>
          <a:xfrm>
            <a:off x="6709955" y="324485"/>
            <a:ext cx="3782100" cy="708300"/>
          </a:xfrm>
          <a:prstGeom prst="rect">
            <a:avLst/>
          </a:prstGeom>
          <a:noFill/>
          <a:ln>
            <a:noFill/>
          </a:ln>
        </p:spPr>
        <p:txBody>
          <a:bodyPr anchorCtr="0" anchor="b"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600"/>
              <a:buFont typeface="Arial"/>
              <a:buNone/>
            </a:pPr>
            <a:r>
              <a:rPr lang="en-US" sz="1600">
                <a:solidFill>
                  <a:schemeClr val="dk1"/>
                </a:solidFill>
              </a:rPr>
              <a:t>Department of</a:t>
            </a:r>
            <a:endParaRPr>
              <a:solidFill>
                <a:schemeClr val="dk1"/>
              </a:solidFill>
            </a:endParaRPr>
          </a:p>
          <a:p>
            <a:pPr indent="0" lvl="0" marL="0" rtl="0" algn="l">
              <a:lnSpc>
                <a:spcPct val="90000"/>
              </a:lnSpc>
              <a:spcBef>
                <a:spcPts val="0"/>
              </a:spcBef>
              <a:spcAft>
                <a:spcPts val="0"/>
              </a:spcAft>
              <a:buClr>
                <a:schemeClr val="dk1"/>
              </a:buClr>
              <a:buSzPts val="1600"/>
              <a:buFont typeface="Arial"/>
              <a:buNone/>
            </a:pPr>
            <a:r>
              <a:rPr lang="en-US" sz="1600">
                <a:solidFill>
                  <a:schemeClr val="dk1"/>
                </a:solidFill>
              </a:rPr>
              <a:t>Computer Sciences</a:t>
            </a:r>
            <a:endParaRPr sz="1600">
              <a:solidFill>
                <a:schemeClr val="dk1"/>
              </a:solidFill>
            </a:endParaRPr>
          </a:p>
          <a:p>
            <a:pPr indent="0" lvl="0" marL="0" marR="0" rtl="0" algn="l">
              <a:lnSpc>
                <a:spcPct val="90000"/>
              </a:lnSpc>
              <a:spcBef>
                <a:spcPts val="0"/>
              </a:spcBef>
              <a:spcAft>
                <a:spcPts val="0"/>
              </a:spcAft>
              <a:buClr>
                <a:schemeClr val="dk1"/>
              </a:buClr>
              <a:buSzPts val="1600"/>
              <a:buFont typeface="Arial"/>
              <a:buNone/>
            </a:pPr>
            <a:r>
              <a:t/>
            </a:r>
            <a:endParaRPr sz="1600">
              <a:solidFill>
                <a:schemeClr val="dk1"/>
              </a:solidFill>
            </a:endParaRPr>
          </a:p>
        </p:txBody>
      </p:sp>
      <p:sp>
        <p:nvSpPr>
          <p:cNvPr id="187" name="Google Shape;187;g1b42d9693fa_1_25"/>
          <p:cNvSpPr/>
          <p:nvPr/>
        </p:nvSpPr>
        <p:spPr>
          <a:xfrm>
            <a:off x="0" y="6465194"/>
            <a:ext cx="12192000" cy="392700"/>
          </a:xfrm>
          <a:prstGeom prst="rect">
            <a:avLst/>
          </a:prstGeom>
          <a:solidFill>
            <a:srgbClr val="243B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88" name="Google Shape;188;g1b42d9693fa_1_25"/>
          <p:cNvGrpSpPr/>
          <p:nvPr/>
        </p:nvGrpSpPr>
        <p:grpSpPr>
          <a:xfrm>
            <a:off x="0" y="1436696"/>
            <a:ext cx="3837215" cy="4803734"/>
            <a:chOff x="0" y="1136313"/>
            <a:chExt cx="3837215" cy="4529688"/>
          </a:xfrm>
        </p:grpSpPr>
        <p:pic>
          <p:nvPicPr>
            <p:cNvPr id="189" name="Google Shape;189;g1b42d9693fa_1_25"/>
            <p:cNvPicPr preferRelativeResize="0"/>
            <p:nvPr/>
          </p:nvPicPr>
          <p:blipFill rotWithShape="1">
            <a:blip r:embed="rId4">
              <a:alphaModFix/>
            </a:blip>
            <a:srcRect b="68233" l="56132" r="33732" t="25223"/>
            <a:stretch/>
          </p:blipFill>
          <p:spPr>
            <a:xfrm>
              <a:off x="1568609" y="1136313"/>
              <a:ext cx="586934" cy="547358"/>
            </a:xfrm>
            <a:custGeom>
              <a:rect b="b" l="l" r="r" t="t"/>
              <a:pathLst>
                <a:path extrusionOk="0" h="547358" w="586934">
                  <a:moveTo>
                    <a:pt x="0" y="0"/>
                  </a:moveTo>
                  <a:lnTo>
                    <a:pt x="586934" y="0"/>
                  </a:lnTo>
                  <a:lnTo>
                    <a:pt x="586934" y="547358"/>
                  </a:lnTo>
                  <a:lnTo>
                    <a:pt x="0" y="547358"/>
                  </a:lnTo>
                  <a:lnTo>
                    <a:pt x="0" y="0"/>
                  </a:lnTo>
                  <a:close/>
                </a:path>
              </a:pathLst>
            </a:custGeom>
            <a:noFill/>
            <a:ln>
              <a:noFill/>
            </a:ln>
          </p:spPr>
        </p:pic>
        <p:pic>
          <p:nvPicPr>
            <p:cNvPr id="190" name="Google Shape;190;g1b42d9693fa_1_25"/>
            <p:cNvPicPr preferRelativeResize="0"/>
            <p:nvPr/>
          </p:nvPicPr>
          <p:blipFill rotWithShape="1">
            <a:blip r:embed="rId4">
              <a:alphaModFix/>
            </a:blip>
            <a:srcRect b="63692" l="43943" r="44883" t="29755"/>
            <a:stretch/>
          </p:blipFill>
          <p:spPr>
            <a:xfrm>
              <a:off x="862642" y="1515324"/>
              <a:ext cx="647031" cy="548095"/>
            </a:xfrm>
            <a:custGeom>
              <a:rect b="b" l="l" r="r" t="t"/>
              <a:pathLst>
                <a:path extrusionOk="0" h="548095" w="647031">
                  <a:moveTo>
                    <a:pt x="0" y="0"/>
                  </a:moveTo>
                  <a:lnTo>
                    <a:pt x="647031" y="0"/>
                  </a:lnTo>
                  <a:lnTo>
                    <a:pt x="647031" y="548095"/>
                  </a:lnTo>
                  <a:lnTo>
                    <a:pt x="0" y="548095"/>
                  </a:lnTo>
                  <a:lnTo>
                    <a:pt x="0" y="0"/>
                  </a:lnTo>
                  <a:close/>
                </a:path>
              </a:pathLst>
            </a:custGeom>
            <a:noFill/>
            <a:ln>
              <a:noFill/>
            </a:ln>
          </p:spPr>
        </p:pic>
        <p:pic>
          <p:nvPicPr>
            <p:cNvPr id="191" name="Google Shape;191;g1b42d9693fa_1_25"/>
            <p:cNvPicPr preferRelativeResize="0"/>
            <p:nvPr/>
          </p:nvPicPr>
          <p:blipFill rotWithShape="1">
            <a:blip r:embed="rId4">
              <a:alphaModFix/>
            </a:blip>
            <a:srcRect b="52703" l="56133" r="21677" t="32070"/>
            <a:stretch/>
          </p:blipFill>
          <p:spPr>
            <a:xfrm>
              <a:off x="1568609" y="1709045"/>
              <a:ext cx="1284950" cy="1273582"/>
            </a:xfrm>
            <a:custGeom>
              <a:rect b="b" l="l" r="r" t="t"/>
              <a:pathLst>
                <a:path extrusionOk="0" h="1273582" w="1284950">
                  <a:moveTo>
                    <a:pt x="0" y="0"/>
                  </a:moveTo>
                  <a:lnTo>
                    <a:pt x="1284950" y="0"/>
                  </a:lnTo>
                  <a:lnTo>
                    <a:pt x="1284950" y="1273582"/>
                  </a:lnTo>
                  <a:lnTo>
                    <a:pt x="0" y="1273582"/>
                  </a:lnTo>
                  <a:lnTo>
                    <a:pt x="0" y="0"/>
                  </a:lnTo>
                  <a:close/>
                </a:path>
              </a:pathLst>
            </a:custGeom>
            <a:noFill/>
            <a:ln>
              <a:noFill/>
            </a:ln>
          </p:spPr>
        </p:pic>
        <p:pic>
          <p:nvPicPr>
            <p:cNvPr id="192" name="Google Shape;192;g1b42d9693fa_1_25"/>
            <p:cNvPicPr preferRelativeResize="0"/>
            <p:nvPr/>
          </p:nvPicPr>
          <p:blipFill rotWithShape="1">
            <a:blip r:embed="rId4">
              <a:alphaModFix/>
            </a:blip>
            <a:srcRect b="52850" l="79338" r="4693" t="34430"/>
            <a:stretch/>
          </p:blipFill>
          <p:spPr>
            <a:xfrm>
              <a:off x="2912495" y="1906436"/>
              <a:ext cx="924720" cy="1063923"/>
            </a:xfrm>
            <a:custGeom>
              <a:rect b="b" l="l" r="r" t="t"/>
              <a:pathLst>
                <a:path extrusionOk="0" h="1063923" w="924720">
                  <a:moveTo>
                    <a:pt x="0" y="0"/>
                  </a:moveTo>
                  <a:lnTo>
                    <a:pt x="924720" y="0"/>
                  </a:lnTo>
                  <a:lnTo>
                    <a:pt x="924720" y="1063923"/>
                  </a:lnTo>
                  <a:lnTo>
                    <a:pt x="0" y="1063923"/>
                  </a:lnTo>
                  <a:lnTo>
                    <a:pt x="0" y="0"/>
                  </a:lnTo>
                  <a:close/>
                </a:path>
              </a:pathLst>
            </a:custGeom>
            <a:noFill/>
            <a:ln>
              <a:noFill/>
            </a:ln>
          </p:spPr>
        </p:pic>
        <p:pic>
          <p:nvPicPr>
            <p:cNvPr id="193" name="Google Shape;193;g1b42d9693fa_1_25"/>
            <p:cNvPicPr preferRelativeResize="0"/>
            <p:nvPr/>
          </p:nvPicPr>
          <p:blipFill rotWithShape="1">
            <a:blip r:embed="rId4">
              <a:alphaModFix/>
            </a:blip>
            <a:srcRect b="52851" l="37559" r="44885" t="36638"/>
            <a:stretch/>
          </p:blipFill>
          <p:spPr>
            <a:xfrm>
              <a:off x="492981" y="2091192"/>
              <a:ext cx="1016692" cy="879165"/>
            </a:xfrm>
            <a:custGeom>
              <a:rect b="b" l="l" r="r" t="t"/>
              <a:pathLst>
                <a:path extrusionOk="0" h="879165" w="1016692">
                  <a:moveTo>
                    <a:pt x="0" y="0"/>
                  </a:moveTo>
                  <a:lnTo>
                    <a:pt x="1016692" y="0"/>
                  </a:lnTo>
                  <a:lnTo>
                    <a:pt x="1016692" y="879165"/>
                  </a:lnTo>
                  <a:lnTo>
                    <a:pt x="0" y="879165"/>
                  </a:lnTo>
                  <a:lnTo>
                    <a:pt x="0" y="0"/>
                  </a:lnTo>
                  <a:close/>
                </a:path>
              </a:pathLst>
            </a:custGeom>
            <a:noFill/>
            <a:ln>
              <a:noFill/>
            </a:ln>
          </p:spPr>
        </p:pic>
        <p:pic>
          <p:nvPicPr>
            <p:cNvPr id="194" name="Google Shape;194;g1b42d9693fa_1_25"/>
            <p:cNvPicPr preferRelativeResize="0"/>
            <p:nvPr/>
          </p:nvPicPr>
          <p:blipFill rotWithShape="1">
            <a:blip r:embed="rId4">
              <a:alphaModFix/>
            </a:blip>
            <a:srcRect b="44085" l="29046" r="44732" t="47700"/>
            <a:stretch/>
          </p:blipFill>
          <p:spPr>
            <a:xfrm>
              <a:off x="0" y="3016418"/>
              <a:ext cx="1518557" cy="687059"/>
            </a:xfrm>
            <a:custGeom>
              <a:rect b="b" l="l" r="r" t="t"/>
              <a:pathLst>
                <a:path extrusionOk="0" h="687059" w="1518557">
                  <a:moveTo>
                    <a:pt x="0" y="0"/>
                  </a:moveTo>
                  <a:lnTo>
                    <a:pt x="1518557" y="0"/>
                  </a:lnTo>
                  <a:lnTo>
                    <a:pt x="1518557" y="687059"/>
                  </a:lnTo>
                  <a:lnTo>
                    <a:pt x="0" y="687059"/>
                  </a:lnTo>
                  <a:lnTo>
                    <a:pt x="0" y="0"/>
                  </a:lnTo>
                  <a:close/>
                </a:path>
              </a:pathLst>
            </a:custGeom>
            <a:noFill/>
            <a:ln>
              <a:noFill/>
            </a:ln>
          </p:spPr>
        </p:pic>
        <p:pic>
          <p:nvPicPr>
            <p:cNvPr id="195" name="Google Shape;195;g1b42d9693fa_1_25"/>
            <p:cNvPicPr preferRelativeResize="0"/>
            <p:nvPr/>
          </p:nvPicPr>
          <p:blipFill rotWithShape="1">
            <a:blip r:embed="rId4">
              <a:alphaModFix/>
            </a:blip>
            <a:srcRect b="43934" l="56132" r="4693" t="47852"/>
            <a:stretch/>
          </p:blipFill>
          <p:spPr>
            <a:xfrm>
              <a:off x="1568610" y="3029105"/>
              <a:ext cx="2268605" cy="687059"/>
            </a:xfrm>
            <a:custGeom>
              <a:rect b="b" l="l" r="r" t="t"/>
              <a:pathLst>
                <a:path extrusionOk="0" h="687059" w="2268605">
                  <a:moveTo>
                    <a:pt x="0" y="0"/>
                  </a:moveTo>
                  <a:lnTo>
                    <a:pt x="2268605" y="0"/>
                  </a:lnTo>
                  <a:lnTo>
                    <a:pt x="2268605" y="687059"/>
                  </a:lnTo>
                  <a:lnTo>
                    <a:pt x="0" y="687059"/>
                  </a:lnTo>
                  <a:lnTo>
                    <a:pt x="0" y="0"/>
                  </a:lnTo>
                  <a:close/>
                </a:path>
              </a:pathLst>
            </a:custGeom>
            <a:noFill/>
            <a:ln>
              <a:noFill/>
            </a:ln>
          </p:spPr>
        </p:pic>
        <p:pic>
          <p:nvPicPr>
            <p:cNvPr id="196" name="Google Shape;196;g1b42d9693fa_1_25"/>
            <p:cNvPicPr preferRelativeResize="0"/>
            <p:nvPr/>
          </p:nvPicPr>
          <p:blipFill rotWithShape="1">
            <a:blip r:embed="rId4">
              <a:alphaModFix/>
            </a:blip>
            <a:srcRect b="38640" l="29047" r="62439" t="56428"/>
            <a:stretch/>
          </p:blipFill>
          <p:spPr>
            <a:xfrm>
              <a:off x="0" y="3746606"/>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197" name="Google Shape;197;g1b42d9693fa_1_25"/>
            <p:cNvPicPr preferRelativeResize="0"/>
            <p:nvPr/>
          </p:nvPicPr>
          <p:blipFill rotWithShape="1">
            <a:blip r:embed="rId4">
              <a:alphaModFix/>
            </a:blip>
            <a:srcRect b="36873" l="38133" r="49953" t="56429"/>
            <a:stretch/>
          </p:blipFill>
          <p:spPr>
            <a:xfrm>
              <a:off x="526254" y="3746606"/>
              <a:ext cx="689898" cy="560218"/>
            </a:xfrm>
            <a:custGeom>
              <a:rect b="b" l="l" r="r" t="t"/>
              <a:pathLst>
                <a:path extrusionOk="0" h="560218" w="689898">
                  <a:moveTo>
                    <a:pt x="0" y="0"/>
                  </a:moveTo>
                  <a:lnTo>
                    <a:pt x="689898" y="0"/>
                  </a:lnTo>
                  <a:lnTo>
                    <a:pt x="689898" y="560218"/>
                  </a:lnTo>
                  <a:lnTo>
                    <a:pt x="0" y="560218"/>
                  </a:lnTo>
                  <a:lnTo>
                    <a:pt x="0" y="0"/>
                  </a:lnTo>
                  <a:close/>
                </a:path>
              </a:pathLst>
            </a:custGeom>
            <a:noFill/>
            <a:ln>
              <a:noFill/>
            </a:ln>
          </p:spPr>
        </p:pic>
        <p:pic>
          <p:nvPicPr>
            <p:cNvPr id="198" name="Google Shape;198;g1b42d9693fa_1_25"/>
            <p:cNvPicPr preferRelativeResize="0"/>
            <p:nvPr/>
          </p:nvPicPr>
          <p:blipFill rotWithShape="1">
            <a:blip r:embed="rId4">
              <a:alphaModFix/>
            </a:blip>
            <a:srcRect b="28894" l="50937" r="39374" t="56538"/>
            <a:stretch/>
          </p:blipFill>
          <p:spPr>
            <a:xfrm>
              <a:off x="1267713" y="3755750"/>
              <a:ext cx="561087" cy="1218586"/>
            </a:xfrm>
            <a:custGeom>
              <a:rect b="b" l="l" r="r" t="t"/>
              <a:pathLst>
                <a:path extrusionOk="0" h="1218586" w="561087">
                  <a:moveTo>
                    <a:pt x="0" y="0"/>
                  </a:moveTo>
                  <a:lnTo>
                    <a:pt x="561087" y="0"/>
                  </a:lnTo>
                  <a:lnTo>
                    <a:pt x="561087" y="1218586"/>
                  </a:lnTo>
                  <a:lnTo>
                    <a:pt x="0" y="1218586"/>
                  </a:lnTo>
                  <a:lnTo>
                    <a:pt x="0" y="0"/>
                  </a:lnTo>
                  <a:close/>
                </a:path>
              </a:pathLst>
            </a:custGeom>
            <a:noFill/>
            <a:ln>
              <a:noFill/>
            </a:ln>
          </p:spPr>
        </p:pic>
        <p:pic>
          <p:nvPicPr>
            <p:cNvPr id="199" name="Google Shape;199;g1b42d9693fa_1_25"/>
            <p:cNvPicPr preferRelativeResize="0"/>
            <p:nvPr/>
          </p:nvPicPr>
          <p:blipFill rotWithShape="1">
            <a:blip r:embed="rId4">
              <a:alphaModFix/>
            </a:blip>
            <a:srcRect b="37177" l="61516" r="14899" t="56537"/>
            <a:stretch/>
          </p:blipFill>
          <p:spPr>
            <a:xfrm>
              <a:off x="1880361" y="3755750"/>
              <a:ext cx="1365759" cy="525700"/>
            </a:xfrm>
            <a:custGeom>
              <a:rect b="b" l="l" r="r" t="t"/>
              <a:pathLst>
                <a:path extrusionOk="0" h="525700" w="1365759">
                  <a:moveTo>
                    <a:pt x="0" y="0"/>
                  </a:moveTo>
                  <a:lnTo>
                    <a:pt x="1365759" y="0"/>
                  </a:lnTo>
                  <a:lnTo>
                    <a:pt x="1365759" y="525700"/>
                  </a:lnTo>
                  <a:lnTo>
                    <a:pt x="0" y="525700"/>
                  </a:lnTo>
                  <a:lnTo>
                    <a:pt x="0" y="0"/>
                  </a:lnTo>
                  <a:close/>
                </a:path>
              </a:pathLst>
            </a:custGeom>
            <a:noFill/>
            <a:ln>
              <a:noFill/>
            </a:ln>
          </p:spPr>
        </p:pic>
        <p:pic>
          <p:nvPicPr>
            <p:cNvPr id="200" name="Google Shape;200;g1b42d9693fa_1_25"/>
            <p:cNvPicPr preferRelativeResize="0"/>
            <p:nvPr/>
          </p:nvPicPr>
          <p:blipFill rotWithShape="1">
            <a:blip r:embed="rId4">
              <a:alphaModFix/>
            </a:blip>
            <a:srcRect b="40535" l="85876" r="9110" t="56714"/>
            <a:stretch/>
          </p:blipFill>
          <p:spPr>
            <a:xfrm>
              <a:off x="3291040" y="3770486"/>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201" name="Google Shape;201;g1b42d9693fa_1_25"/>
            <p:cNvPicPr preferRelativeResize="0"/>
            <p:nvPr/>
          </p:nvPicPr>
          <p:blipFill rotWithShape="1">
            <a:blip r:embed="rId4">
              <a:alphaModFix/>
            </a:blip>
            <a:srcRect b="32016" l="69786" r="11108" t="63053"/>
            <a:stretch/>
          </p:blipFill>
          <p:spPr>
            <a:xfrm>
              <a:off x="2359240" y="4300676"/>
              <a:ext cx="1106509" cy="412424"/>
            </a:xfrm>
            <a:custGeom>
              <a:rect b="b" l="l" r="r" t="t"/>
              <a:pathLst>
                <a:path extrusionOk="0" h="412424" w="1106509">
                  <a:moveTo>
                    <a:pt x="0" y="0"/>
                  </a:moveTo>
                  <a:lnTo>
                    <a:pt x="1106509" y="0"/>
                  </a:lnTo>
                  <a:lnTo>
                    <a:pt x="1106509" y="412424"/>
                  </a:lnTo>
                  <a:lnTo>
                    <a:pt x="0" y="412424"/>
                  </a:lnTo>
                  <a:lnTo>
                    <a:pt x="0" y="0"/>
                  </a:lnTo>
                  <a:close/>
                </a:path>
              </a:pathLst>
            </a:custGeom>
            <a:noFill/>
            <a:ln>
              <a:noFill/>
            </a:ln>
          </p:spPr>
        </p:pic>
        <p:pic>
          <p:nvPicPr>
            <p:cNvPr id="202" name="Google Shape;202;g1b42d9693fa_1_25"/>
            <p:cNvPicPr preferRelativeResize="0"/>
            <p:nvPr/>
          </p:nvPicPr>
          <p:blipFill rotWithShape="1">
            <a:blip r:embed="rId4">
              <a:alphaModFix/>
            </a:blip>
            <a:srcRect b="25598" l="61516" r="30747" t="63126"/>
            <a:stretch/>
          </p:blipFill>
          <p:spPr>
            <a:xfrm>
              <a:off x="1880361" y="4306825"/>
              <a:ext cx="448056" cy="943067"/>
            </a:xfrm>
            <a:custGeom>
              <a:rect b="b" l="l" r="r" t="t"/>
              <a:pathLst>
                <a:path extrusionOk="0" h="943067" w="448056">
                  <a:moveTo>
                    <a:pt x="0" y="0"/>
                  </a:moveTo>
                  <a:lnTo>
                    <a:pt x="448056" y="0"/>
                  </a:lnTo>
                  <a:lnTo>
                    <a:pt x="448056" y="943067"/>
                  </a:lnTo>
                  <a:lnTo>
                    <a:pt x="0" y="943067"/>
                  </a:lnTo>
                  <a:lnTo>
                    <a:pt x="0" y="0"/>
                  </a:lnTo>
                  <a:close/>
                </a:path>
              </a:pathLst>
            </a:custGeom>
            <a:noFill/>
            <a:ln>
              <a:noFill/>
            </a:ln>
          </p:spPr>
        </p:pic>
        <p:pic>
          <p:nvPicPr>
            <p:cNvPr id="203" name="Google Shape;203;g1b42d9693fa_1_25"/>
            <p:cNvPicPr preferRelativeResize="0"/>
            <p:nvPr/>
          </p:nvPicPr>
          <p:blipFill rotWithShape="1">
            <a:blip r:embed="rId4">
              <a:alphaModFix/>
            </a:blip>
            <a:srcRect b="31427" l="41535" r="49952" t="63641"/>
            <a:stretch/>
          </p:blipFill>
          <p:spPr>
            <a:xfrm>
              <a:off x="723171" y="4349954"/>
              <a:ext cx="492981" cy="412424"/>
            </a:xfrm>
            <a:custGeom>
              <a:rect b="b" l="l" r="r" t="t"/>
              <a:pathLst>
                <a:path extrusionOk="0" h="412424" w="492981">
                  <a:moveTo>
                    <a:pt x="0" y="0"/>
                  </a:moveTo>
                  <a:lnTo>
                    <a:pt x="492981" y="0"/>
                  </a:lnTo>
                  <a:lnTo>
                    <a:pt x="492981" y="412424"/>
                  </a:lnTo>
                  <a:lnTo>
                    <a:pt x="0" y="412424"/>
                  </a:lnTo>
                  <a:lnTo>
                    <a:pt x="0" y="0"/>
                  </a:lnTo>
                  <a:close/>
                </a:path>
              </a:pathLst>
            </a:custGeom>
            <a:noFill/>
            <a:ln>
              <a:noFill/>
            </a:ln>
          </p:spPr>
        </p:pic>
        <p:pic>
          <p:nvPicPr>
            <p:cNvPr id="204" name="Google Shape;204;g1b42d9693fa_1_25"/>
            <p:cNvPicPr preferRelativeResize="0"/>
            <p:nvPr/>
          </p:nvPicPr>
          <p:blipFill rotWithShape="1">
            <a:blip r:embed="rId4">
              <a:alphaModFix/>
            </a:blip>
            <a:srcRect b="28894" l="69809" r="25177" t="68355"/>
            <a:stretch/>
          </p:blipFill>
          <p:spPr>
            <a:xfrm>
              <a:off x="2360579" y="4744304"/>
              <a:ext cx="290344" cy="230032"/>
            </a:xfrm>
            <a:custGeom>
              <a:rect b="b" l="l" r="r" t="t"/>
              <a:pathLst>
                <a:path extrusionOk="0" h="230032" w="290344">
                  <a:moveTo>
                    <a:pt x="0" y="0"/>
                  </a:moveTo>
                  <a:lnTo>
                    <a:pt x="290344" y="0"/>
                  </a:lnTo>
                  <a:lnTo>
                    <a:pt x="290344" y="230032"/>
                  </a:lnTo>
                  <a:lnTo>
                    <a:pt x="0" y="230032"/>
                  </a:lnTo>
                  <a:lnTo>
                    <a:pt x="0" y="0"/>
                  </a:lnTo>
                  <a:close/>
                </a:path>
              </a:pathLst>
            </a:custGeom>
            <a:noFill/>
            <a:ln>
              <a:noFill/>
            </a:ln>
          </p:spPr>
        </p:pic>
        <p:pic>
          <p:nvPicPr>
            <p:cNvPr id="205" name="Google Shape;205;g1b42d9693fa_1_25"/>
            <p:cNvPicPr preferRelativeResize="0"/>
            <p:nvPr/>
          </p:nvPicPr>
          <p:blipFill rotWithShape="1">
            <a:blip r:embed="rId4">
              <a:alphaModFix/>
            </a:blip>
            <a:srcRect b="20625" l="52889" r="39373" t="71600"/>
            <a:stretch/>
          </p:blipFill>
          <p:spPr>
            <a:xfrm>
              <a:off x="1380744" y="5015712"/>
              <a:ext cx="448056" cy="650289"/>
            </a:xfrm>
            <a:custGeom>
              <a:rect b="b" l="l" r="r" t="t"/>
              <a:pathLst>
                <a:path extrusionOk="0" h="650289" w="448056">
                  <a:moveTo>
                    <a:pt x="0" y="0"/>
                  </a:moveTo>
                  <a:lnTo>
                    <a:pt x="448056" y="0"/>
                  </a:lnTo>
                  <a:lnTo>
                    <a:pt x="448056" y="650289"/>
                  </a:lnTo>
                  <a:lnTo>
                    <a:pt x="0" y="650289"/>
                  </a:lnTo>
                  <a:lnTo>
                    <a:pt x="0" y="0"/>
                  </a:lnTo>
                  <a:close/>
                </a:path>
              </a:pathLst>
            </a:cu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2019-07-11T07:04:53Z</dcterms:created>
  <dc:creator>Microsoft Office User</dc:creator>
</cp:coreProperties>
</file>